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81.png" ContentType="image/png"/>
  <Override PartName="/ppt/media/image80.png" ContentType="image/png"/>
  <Override PartName="/ppt/media/image82.jpeg" ContentType="image/jpeg"/>
  <Override PartName="/ppt/media/image79.png" ContentType="image/png"/>
  <Override PartName="/ppt/media/image3.png" ContentType="image/png"/>
  <Override PartName="/ppt/media/image6.png" ContentType="image/png"/>
  <Override PartName="/ppt/media/image61.png" ContentType="image/png"/>
  <Override PartName="/ppt/media/image83.jpeg" ContentType="image/jpeg"/>
  <Override PartName="/ppt/media/image8.png" ContentType="image/png"/>
  <Override PartName="/ppt/media/image63.png" ContentType="image/png"/>
  <Override PartName="/ppt/media/image9.png" ContentType="image/png"/>
  <Override PartName="/ppt/media/image64.png" ContentType="image/png"/>
  <Override PartName="/ppt/media/image36.png" ContentType="image/png"/>
  <Override PartName="/ppt/media/image11.png" ContentType="image/png"/>
  <Override PartName="/ppt/media/image35.png" ContentType="image/png"/>
  <Override PartName="/ppt/media/image10.png" ContentType="image/png"/>
  <Override PartName="/ppt/media/image34.png" ContentType="image/png"/>
  <Override PartName="/ppt/media/image21.jpeg" ContentType="image/jpeg"/>
  <Override PartName="/ppt/media/image59.png" ContentType="image/png"/>
  <Override PartName="/ppt/media/image33.png" ContentType="image/png"/>
  <Override PartName="/ppt/media/image58.png" ContentType="image/png"/>
  <Override PartName="/ppt/media/image32.png" ContentType="image/png"/>
  <Override PartName="/ppt/media/image31.png" ContentType="image/png"/>
  <Override PartName="/ppt/media/image56.png" ContentType="image/png"/>
  <Override PartName="/ppt/media/image30.png" ContentType="image/png"/>
  <Override PartName="/ppt/media/image55.png" ContentType="image/png"/>
  <Override PartName="/ppt/media/image29.png" ContentType="image/png"/>
  <Override PartName="/ppt/media/image28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49.png" ContentType="image/png"/>
  <Override PartName="/ppt/media/image23.png" ContentType="image/png"/>
  <Override PartName="/ppt/media/image48.png" ContentType="image/png"/>
  <Override PartName="/ppt/media/image22.png" ContentType="image/png"/>
  <Override PartName="/ppt/media/image20.png" ContentType="image/png"/>
  <Override PartName="/ppt/media/image45.png" ContentType="image/png"/>
  <Override PartName="/ppt/media/image19.png" ContentType="image/png"/>
  <Override PartName="/ppt/media/image18.png" ContentType="image/png"/>
  <Override PartName="/ppt/media/image57.png" ContentType="image/png"/>
  <Override PartName="/ppt/media/image5.jpeg" ContentType="image/jpeg"/>
  <Override PartName="/ppt/media/image47.png" ContentType="image/png"/>
  <Override PartName="/ppt/media/image4.jpeg" ContentType="image/jpeg"/>
  <Override PartName="/ppt/media/image14.png" ContentType="image/png"/>
  <Override PartName="/ppt/media/image39.png" ContentType="image/png"/>
  <Override PartName="/ppt/media/image17.png" ContentType="image/png"/>
  <Override PartName="/ppt/media/image1.jpeg" ContentType="image/jpeg"/>
  <Override PartName="/ppt/media/image27.png" ContentType="image/png"/>
  <Override PartName="/ppt/media/image2.jpeg" ContentType="image/jpeg"/>
  <Override PartName="/ppt/media/image12.png" ContentType="image/png"/>
  <Override PartName="/ppt/media/image37.png" ContentType="image/png"/>
  <Override PartName="/ppt/media/image13.png" ContentType="image/png"/>
  <Override PartName="/ppt/media/image38.png" ContentType="image/png"/>
  <Override PartName="/ppt/media/image15.png" ContentType="image/png"/>
  <Override PartName="/ppt/media/image16.png" ContentType="image/png"/>
  <Override PartName="/ppt/media/image40.png" ContentType="image/png"/>
  <Override PartName="/ppt/media/image65.png" ContentType="image/png"/>
  <Override PartName="/ppt/media/image41.png" ContentType="image/png"/>
  <Override PartName="/ppt/media/image66.png" ContentType="image/png"/>
  <Override PartName="/ppt/media/image42.png" ContentType="image/png"/>
  <Override PartName="/ppt/media/image67.png" ContentType="image/png"/>
  <Override PartName="/ppt/media/image43.png" ContentType="image/png"/>
  <Override PartName="/ppt/media/image68.png" ContentType="image/png"/>
  <Override PartName="/ppt/media/image44.png" ContentType="image/png"/>
  <Override PartName="/ppt/media/image69.png" ContentType="image/png"/>
  <Override PartName="/ppt/media/image46.png" ContentType="image/png"/>
  <Override PartName="/ppt/media/image50.png" ContentType="image/png"/>
  <Override PartName="/ppt/media/image75.png" ContentType="image/png"/>
  <Override PartName="/ppt/media/image51.png" ContentType="image/png"/>
  <Override PartName="/ppt/media/image76.png" ContentType="image/png"/>
  <Override PartName="/ppt/media/image52.png" ContentType="image/png"/>
  <Override PartName="/ppt/media/image7.jpeg" ContentType="image/jpeg"/>
  <Override PartName="/ppt/media/image77.png" ContentType="image/png"/>
  <Override PartName="/ppt/media/image53.png" ContentType="image/png"/>
  <Override PartName="/ppt/media/image78.png" ContentType="image/png"/>
  <Override PartName="/ppt/media/image54.png" ContentType="image/png"/>
  <Override PartName="/ppt/media/image60.png" ContentType="image/png"/>
  <Override PartName="/ppt/media/image62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eg>
</file>

<file path=ppt/media/image83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2"/>
          <a:stretch/>
        </p:blipFill>
        <p:spPr>
          <a:xfrm>
            <a:off x="0" y="0"/>
            <a:ext cx="9136800" cy="6850800"/>
          </a:xfrm>
          <a:prstGeom prst="rect">
            <a:avLst/>
          </a:prstGeom>
          <a:ln>
            <a:noFill/>
          </a:ln>
        </p:spPr>
      </p:pic>
      <p:pic>
        <p:nvPicPr>
          <p:cNvPr id="1" name="Picture 4" descr=""/>
          <p:cNvPicPr/>
          <p:nvPr/>
        </p:nvPicPr>
        <p:blipFill>
          <a:blip r:embed="rId3"/>
          <a:stretch/>
        </p:blipFill>
        <p:spPr>
          <a:xfrm>
            <a:off x="7308360" y="211680"/>
            <a:ext cx="1649160" cy="83520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rafik 4" descr=""/>
          <p:cNvPicPr/>
          <p:nvPr/>
        </p:nvPicPr>
        <p:blipFill>
          <a:blip r:embed="rId2"/>
          <a:stretch/>
        </p:blipFill>
        <p:spPr>
          <a:xfrm>
            <a:off x="6280560" y="6339600"/>
            <a:ext cx="1612080" cy="402480"/>
          </a:xfrm>
          <a:prstGeom prst="rect">
            <a:avLst/>
          </a:prstGeom>
          <a:ln>
            <a:noFill/>
          </a:ln>
        </p:spPr>
      </p:pic>
      <p:sp>
        <p:nvSpPr>
          <p:cNvPr id="41" name="CustomShape 1"/>
          <p:cNvSpPr/>
          <p:nvPr/>
        </p:nvSpPr>
        <p:spPr>
          <a:xfrm>
            <a:off x="0" y="6738840"/>
            <a:ext cx="9136800" cy="111960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2" name="Picture 4" descr=""/>
          <p:cNvPicPr/>
          <p:nvPr/>
        </p:nvPicPr>
        <p:blipFill>
          <a:blip r:embed="rId3"/>
          <a:stretch/>
        </p:blipFill>
        <p:spPr>
          <a:xfrm>
            <a:off x="7663320" y="5911560"/>
            <a:ext cx="1293840" cy="654480"/>
          </a:xfrm>
          <a:prstGeom prst="rect">
            <a:avLst/>
          </a:prstGeom>
          <a:ln>
            <a:noFill/>
          </a:ln>
        </p:spPr>
      </p:pic>
      <p:sp>
        <p:nvSpPr>
          <p:cNvPr id="43" name="CustomShape 2"/>
          <p:cNvSpPr/>
          <p:nvPr/>
        </p:nvSpPr>
        <p:spPr>
          <a:xfrm>
            <a:off x="360000" y="6491880"/>
            <a:ext cx="5860800" cy="23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808080"/>
                </a:solidFill>
                <a:latin typeface="Arial"/>
                <a:ea typeface="DejaVu Sans"/>
              </a:rPr>
              <a:t>PhD Defense | Disch Group | Department of Chemistry | Dominique Dresen | 25.03.2019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245880" y="558720"/>
            <a:ext cx="8629920" cy="46440"/>
          </a:xfrm>
          <a:prstGeom prst="rect">
            <a:avLst/>
          </a:prstGeom>
          <a:gradFill rotWithShape="0">
            <a:gsLst>
              <a:gs pos="0">
                <a:srgbClr val="326f8a"/>
              </a:gs>
              <a:gs pos="100000">
                <a:schemeClr val="bg1">
                  <a:alpha val="0"/>
                </a:schemeClr>
              </a:gs>
            </a:gsLst>
            <a:lin ang="0"/>
          </a:gra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5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image" Target="../media/image51.png"/><Relationship Id="rId4" Type="http://schemas.openxmlformats.org/officeDocument/2006/relationships/image" Target="../media/image52.png"/><Relationship Id="rId5" Type="http://schemas.openxmlformats.org/officeDocument/2006/relationships/image" Target="../media/image53.png"/><Relationship Id="rId6" Type="http://schemas.openxmlformats.org/officeDocument/2006/relationships/image" Target="../media/image54.png"/><Relationship Id="rId7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image" Target="../media/image56.png"/><Relationship Id="rId3" Type="http://schemas.openxmlformats.org/officeDocument/2006/relationships/image" Target="../media/image57.png"/><Relationship Id="rId4" Type="http://schemas.openxmlformats.org/officeDocument/2006/relationships/image" Target="../media/image58.png"/><Relationship Id="rId5" Type="http://schemas.openxmlformats.org/officeDocument/2006/relationships/image" Target="../media/image59.png"/><Relationship Id="rId6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image" Target="../media/image61.png"/><Relationship Id="rId3" Type="http://schemas.openxmlformats.org/officeDocument/2006/relationships/image" Target="../media/image62.png"/><Relationship Id="rId4" Type="http://schemas.openxmlformats.org/officeDocument/2006/relationships/image" Target="../media/image63.png"/><Relationship Id="rId5" Type="http://schemas.openxmlformats.org/officeDocument/2006/relationships/image" Target="../media/image64.png"/><Relationship Id="rId6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image" Target="../media/image66.png"/><Relationship Id="rId3" Type="http://schemas.openxmlformats.org/officeDocument/2006/relationships/image" Target="../media/image67.png"/><Relationship Id="rId4" Type="http://schemas.openxmlformats.org/officeDocument/2006/relationships/image" Target="../media/image68.png"/><Relationship Id="rId5" Type="http://schemas.openxmlformats.org/officeDocument/2006/relationships/image" Target="../media/image69.png"/><Relationship Id="rId6" Type="http://schemas.openxmlformats.org/officeDocument/2006/relationships/image" Target="../media/image70.png"/><Relationship Id="rId7" Type="http://schemas.openxmlformats.org/officeDocument/2006/relationships/image" Target="../media/image71.png"/><Relationship Id="rId8" Type="http://schemas.openxmlformats.org/officeDocument/2006/relationships/image" Target="../media/image72.png"/><Relationship Id="rId9" Type="http://schemas.openxmlformats.org/officeDocument/2006/relationships/image" Target="../media/image73.png"/><Relationship Id="rId10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image" Target="../media/image75.png"/><Relationship Id="rId3" Type="http://schemas.openxmlformats.org/officeDocument/2006/relationships/image" Target="../media/image76.png"/><Relationship Id="rId4" Type="http://schemas.openxmlformats.org/officeDocument/2006/relationships/image" Target="../media/image77.png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78.png"/><Relationship Id="rId2" Type="http://schemas.openxmlformats.org/officeDocument/2006/relationships/image" Target="../media/image79.png"/><Relationship Id="rId3" Type="http://schemas.openxmlformats.org/officeDocument/2006/relationships/image" Target="../media/image80.png"/><Relationship Id="rId4" Type="http://schemas.openxmlformats.org/officeDocument/2006/relationships/image" Target="../media/image81.png"/><Relationship Id="rId5" Type="http://schemas.openxmlformats.org/officeDocument/2006/relationships/image" Target="../media/image82.jpeg"/><Relationship Id="rId6" Type="http://schemas.openxmlformats.org/officeDocument/2006/relationships/image" Target="../media/image83.jpeg"/><Relationship Id="rId7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image" Target="../media/image7.jpe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image" Target="../media/image20.png"/><Relationship Id="rId1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37320" y="5058360"/>
            <a:ext cx="8626680" cy="105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Calibri"/>
                <a:ea typeface="DejaVu Sans"/>
              </a:rPr>
              <a:t>Collective Magnetism in Long-Range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Calibri"/>
                <a:ea typeface="DejaVu Sans"/>
              </a:rPr>
              <a:t>Ordered Structures of Magnetic Nanoparticles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37320" y="6335640"/>
            <a:ext cx="5860800" cy="25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latin typeface="Arial"/>
                <a:ea typeface="DejaVu Sans"/>
              </a:rPr>
              <a:t>PhD Defense | Disch Group | Department of Chemistry | Dominique Dresen | 25.03.2019</a:t>
            </a:r>
            <a:endParaRPr b="0" lang="en-US" sz="11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Vertical Structure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10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1" name="CustomShape 3"/>
          <p:cNvSpPr/>
          <p:nvPr/>
        </p:nvSpPr>
        <p:spPr>
          <a:xfrm>
            <a:off x="160200" y="821880"/>
            <a:ext cx="6564960" cy="401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X-Ray &amp; (Polarized) Neutron Reflectometry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depth-resolved laterally averaged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     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electron, nuclear &amp; spin density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02" name="" descr=""/>
          <p:cNvPicPr/>
          <p:nvPr/>
        </p:nvPicPr>
        <p:blipFill>
          <a:blip r:embed="rId1"/>
          <a:stretch/>
        </p:blipFill>
        <p:spPr>
          <a:xfrm>
            <a:off x="5943600" y="914400"/>
            <a:ext cx="2693160" cy="2281680"/>
          </a:xfrm>
          <a:prstGeom prst="rect">
            <a:avLst/>
          </a:prstGeom>
          <a:ln>
            <a:noFill/>
          </a:ln>
        </p:spPr>
      </p:pic>
      <p:pic>
        <p:nvPicPr>
          <p:cNvPr id="203" name="" descr=""/>
          <p:cNvPicPr/>
          <p:nvPr/>
        </p:nvPicPr>
        <p:blipFill>
          <a:blip r:embed="rId2"/>
          <a:stretch/>
        </p:blipFill>
        <p:spPr>
          <a:xfrm>
            <a:off x="5943600" y="3486240"/>
            <a:ext cx="2692440" cy="2280960"/>
          </a:xfrm>
          <a:prstGeom prst="rect">
            <a:avLst/>
          </a:prstGeom>
          <a:ln>
            <a:noFill/>
          </a:ln>
        </p:spPr>
      </p:pic>
      <p:pic>
        <p:nvPicPr>
          <p:cNvPr id="204" name="" descr=""/>
          <p:cNvPicPr/>
          <p:nvPr/>
        </p:nvPicPr>
        <p:blipFill>
          <a:blip r:embed="rId3"/>
          <a:stretch/>
        </p:blipFill>
        <p:spPr>
          <a:xfrm>
            <a:off x="548640" y="3474720"/>
            <a:ext cx="4842720" cy="1022760"/>
          </a:xfrm>
          <a:prstGeom prst="rect">
            <a:avLst/>
          </a:prstGeom>
          <a:ln>
            <a:noFill/>
          </a:ln>
        </p:spPr>
      </p:pic>
      <p:sp>
        <p:nvSpPr>
          <p:cNvPr id="205" name="CustomShape 4"/>
          <p:cNvSpPr/>
          <p:nvPr/>
        </p:nvSpPr>
        <p:spPr>
          <a:xfrm>
            <a:off x="206640" y="3039480"/>
            <a:ext cx="512028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Model for Monolayer Samples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06" name="" descr=""/>
          <p:cNvPicPr/>
          <p:nvPr/>
        </p:nvPicPr>
        <p:blipFill>
          <a:blip r:embed="rId4"/>
          <a:stretch/>
        </p:blipFill>
        <p:spPr>
          <a:xfrm>
            <a:off x="3566160" y="822960"/>
            <a:ext cx="2139480" cy="1828440"/>
          </a:xfrm>
          <a:prstGeom prst="rect">
            <a:avLst/>
          </a:prstGeom>
          <a:ln>
            <a:noFill/>
          </a:ln>
        </p:spPr>
      </p:pic>
      <p:sp>
        <p:nvSpPr>
          <p:cNvPr id="207" name="CustomShape 5"/>
          <p:cNvSpPr/>
          <p:nvPr/>
        </p:nvSpPr>
        <p:spPr>
          <a:xfrm>
            <a:off x="274320" y="4754880"/>
            <a:ext cx="566892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fix particle properties with previous characterization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AR PL SungtiL GB"/>
              </a:rPr>
              <a:t>→ </a:t>
            </a:r>
            <a:r>
              <a:rPr b="0" lang="en-US" sz="1800" spc="-1" strike="noStrike">
                <a:latin typeface="Arial"/>
                <a:ea typeface="AR PL SungtiL GB"/>
              </a:rPr>
              <a:t>determine packing density &amp; layer roughness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AR PL SungtiL GB"/>
              </a:rPr>
              <a:t>→ </a:t>
            </a:r>
            <a:r>
              <a:rPr b="0" lang="en-US" sz="1800" spc="-1" strike="noStrike">
                <a:latin typeface="Arial"/>
                <a:ea typeface="AR PL SungtiL GB"/>
              </a:rPr>
              <a:t>estimate of interparticle spacing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576360" y="6076440"/>
            <a:ext cx="713088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[1]        J. Burle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et al.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https://www.bornagainproject.org,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2018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Quantitative Evaluation of Lateral Order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160200" y="821880"/>
            <a:ext cx="8727840" cy="401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Quantitative evaluation of lateral order from GISAXS using BornAgain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[1]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 to simulate square lattice paracrystal model using nanoparticle characterization &amp; reflectometry result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1"/>
          <a:stretch/>
        </p:blipFill>
        <p:spPr>
          <a:xfrm>
            <a:off x="182160" y="2699640"/>
            <a:ext cx="2693160" cy="2281680"/>
          </a:xfrm>
          <a:prstGeom prst="rect">
            <a:avLst/>
          </a:prstGeom>
          <a:ln>
            <a:noFill/>
          </a:ln>
        </p:spPr>
      </p:pic>
      <p:pic>
        <p:nvPicPr>
          <p:cNvPr id="213" name="" descr=""/>
          <p:cNvPicPr/>
          <p:nvPr/>
        </p:nvPicPr>
        <p:blipFill>
          <a:blip r:embed="rId2"/>
          <a:stretch/>
        </p:blipFill>
        <p:spPr>
          <a:xfrm>
            <a:off x="3294720" y="2882520"/>
            <a:ext cx="2693160" cy="1367280"/>
          </a:xfrm>
          <a:prstGeom prst="rect">
            <a:avLst/>
          </a:prstGeom>
          <a:ln>
            <a:noFill/>
          </a:ln>
        </p:spPr>
      </p:pic>
      <p:pic>
        <p:nvPicPr>
          <p:cNvPr id="214" name="" descr=""/>
          <p:cNvPicPr/>
          <p:nvPr/>
        </p:nvPicPr>
        <p:blipFill>
          <a:blip r:embed="rId3"/>
          <a:srcRect l="-2549" t="0" r="0" b="0"/>
          <a:stretch/>
        </p:blipFill>
        <p:spPr>
          <a:xfrm>
            <a:off x="6126480" y="2699640"/>
            <a:ext cx="2761560" cy="2281680"/>
          </a:xfrm>
          <a:prstGeom prst="rect">
            <a:avLst/>
          </a:prstGeom>
          <a:ln>
            <a:noFill/>
          </a:ln>
        </p:spPr>
      </p:pic>
      <p:pic>
        <p:nvPicPr>
          <p:cNvPr id="215" name="" descr=""/>
          <p:cNvPicPr/>
          <p:nvPr/>
        </p:nvPicPr>
        <p:blipFill>
          <a:blip r:embed="rId4"/>
          <a:stretch/>
        </p:blipFill>
        <p:spPr>
          <a:xfrm>
            <a:off x="2835000" y="4711320"/>
            <a:ext cx="3653280" cy="452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7" dur="indefinite" restart="never" nodeType="tmRoot">
          <p:childTnLst>
            <p:seq>
              <p:cTn id="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Magnetism in a Monolayer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12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18" name="" descr=""/>
          <p:cNvPicPr/>
          <p:nvPr/>
        </p:nvPicPr>
        <p:blipFill>
          <a:blip r:embed="rId1"/>
          <a:stretch/>
        </p:blipFill>
        <p:spPr>
          <a:xfrm>
            <a:off x="1554480" y="365760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3324600" y="100584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220" name="" descr=""/>
          <p:cNvPicPr/>
          <p:nvPr/>
        </p:nvPicPr>
        <p:blipFill>
          <a:blip r:embed="rId3"/>
          <a:stretch/>
        </p:blipFill>
        <p:spPr>
          <a:xfrm>
            <a:off x="4875840" y="3669840"/>
            <a:ext cx="2693520" cy="2282040"/>
          </a:xfrm>
          <a:prstGeom prst="rect">
            <a:avLst/>
          </a:prstGeom>
          <a:ln>
            <a:noFill/>
          </a:ln>
        </p:spPr>
      </p:pic>
      <p:sp>
        <p:nvSpPr>
          <p:cNvPr id="221" name="CustomShape 3"/>
          <p:cNvSpPr/>
          <p:nvPr/>
        </p:nvSpPr>
        <p:spPr>
          <a:xfrm>
            <a:off x="576360" y="6076440"/>
            <a:ext cx="713088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[1]        V. Russier,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J. Appl. Phys.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2001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89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1287-1294.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222" name="" descr=""/>
          <p:cNvPicPr/>
          <p:nvPr/>
        </p:nvPicPr>
        <p:blipFill>
          <a:blip r:embed="rId4"/>
          <a:stretch/>
        </p:blipFill>
        <p:spPr>
          <a:xfrm>
            <a:off x="6264000" y="1002600"/>
            <a:ext cx="2696760" cy="2285280"/>
          </a:xfrm>
          <a:prstGeom prst="rect">
            <a:avLst/>
          </a:prstGeom>
          <a:ln>
            <a:noFill/>
          </a:ln>
        </p:spPr>
      </p:pic>
      <p:pic>
        <p:nvPicPr>
          <p:cNvPr id="223" name="" descr=""/>
          <p:cNvPicPr/>
          <p:nvPr/>
        </p:nvPicPr>
        <p:blipFill>
          <a:blip r:embed="rId5"/>
          <a:stretch/>
        </p:blipFill>
        <p:spPr>
          <a:xfrm>
            <a:off x="411840" y="914400"/>
            <a:ext cx="2696760" cy="2285280"/>
          </a:xfrm>
          <a:prstGeom prst="rect">
            <a:avLst/>
          </a:prstGeom>
          <a:ln>
            <a:noFill/>
          </a:ln>
        </p:spPr>
      </p:pic>
      <p:pic>
        <p:nvPicPr>
          <p:cNvPr id="224" name="" descr=""/>
          <p:cNvPicPr/>
          <p:nvPr/>
        </p:nvPicPr>
        <p:blipFill>
          <a:blip r:embed="rId6"/>
          <a:stretch/>
        </p:blipFill>
        <p:spPr>
          <a:xfrm>
            <a:off x="411840" y="914400"/>
            <a:ext cx="2696760" cy="2285280"/>
          </a:xfrm>
          <a:prstGeom prst="rect">
            <a:avLst/>
          </a:prstGeom>
          <a:ln>
            <a:noFill/>
          </a:ln>
        </p:spPr>
      </p:pic>
      <p:sp>
        <p:nvSpPr>
          <p:cNvPr id="225" name="CustomShape 4"/>
          <p:cNvSpPr/>
          <p:nvPr/>
        </p:nvSpPr>
        <p:spPr>
          <a:xfrm>
            <a:off x="3749040" y="914400"/>
            <a:ext cx="512028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Ground state of dipolar interacting magnetic moments on a square lattice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super antiferromagnetic</a:t>
            </a:r>
            <a:r>
              <a:rPr b="0" lang="en-US" sz="1800" spc="-1" strike="noStrike" baseline="33000">
                <a:latin typeface="Arial"/>
              </a:rPr>
              <a:t>[1]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dur="indefinite" nodeType="mainSeq">
                <p:childTnLst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Extension to Double Layers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>
            <a:off x="160200" y="821880"/>
            <a:ext cx="6564960" cy="401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Double layers prepared by sequential drop-casting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+ add non-magnetic PMMA spacer by spin-coating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29" name="" descr=""/>
          <p:cNvPicPr/>
          <p:nvPr/>
        </p:nvPicPr>
        <p:blipFill>
          <a:blip r:embed="rId1"/>
          <a:srcRect l="0" t="27937" r="0" b="0"/>
          <a:stretch/>
        </p:blipFill>
        <p:spPr>
          <a:xfrm>
            <a:off x="1922400" y="2380320"/>
            <a:ext cx="5392440" cy="819360"/>
          </a:xfrm>
          <a:prstGeom prst="rect">
            <a:avLst/>
          </a:prstGeom>
          <a:ln>
            <a:noFill/>
          </a:ln>
        </p:spPr>
      </p:pic>
      <p:pic>
        <p:nvPicPr>
          <p:cNvPr id="230" name="" descr=""/>
          <p:cNvPicPr/>
          <p:nvPr/>
        </p:nvPicPr>
        <p:blipFill>
          <a:blip r:embed="rId2"/>
          <a:stretch/>
        </p:blipFill>
        <p:spPr>
          <a:xfrm>
            <a:off x="6613920" y="731520"/>
            <a:ext cx="2435040" cy="1368000"/>
          </a:xfrm>
          <a:prstGeom prst="rect">
            <a:avLst/>
          </a:prstGeom>
          <a:ln>
            <a:noFill/>
          </a:ln>
        </p:spPr>
      </p:pic>
      <p:pic>
        <p:nvPicPr>
          <p:cNvPr id="231" name="" descr=""/>
          <p:cNvPicPr/>
          <p:nvPr/>
        </p:nvPicPr>
        <p:blipFill>
          <a:blip r:embed="rId3"/>
          <a:stretch/>
        </p:blipFill>
        <p:spPr>
          <a:xfrm>
            <a:off x="139320" y="3621960"/>
            <a:ext cx="2691720" cy="2282040"/>
          </a:xfrm>
          <a:prstGeom prst="rect">
            <a:avLst/>
          </a:prstGeom>
          <a:ln>
            <a:noFill/>
          </a:ln>
        </p:spPr>
      </p:pic>
      <p:pic>
        <p:nvPicPr>
          <p:cNvPr id="232" name="" descr=""/>
          <p:cNvPicPr/>
          <p:nvPr/>
        </p:nvPicPr>
        <p:blipFill>
          <a:blip r:embed="rId4"/>
          <a:stretch/>
        </p:blipFill>
        <p:spPr>
          <a:xfrm>
            <a:off x="3212280" y="3621960"/>
            <a:ext cx="2691720" cy="2282040"/>
          </a:xfrm>
          <a:prstGeom prst="rect">
            <a:avLst/>
          </a:prstGeom>
          <a:ln>
            <a:noFill/>
          </a:ln>
        </p:spPr>
      </p:pic>
      <p:pic>
        <p:nvPicPr>
          <p:cNvPr id="233" name="" descr=""/>
          <p:cNvPicPr/>
          <p:nvPr/>
        </p:nvPicPr>
        <p:blipFill>
          <a:blip r:embed="rId5"/>
          <a:stretch/>
        </p:blipFill>
        <p:spPr>
          <a:xfrm>
            <a:off x="6309360" y="3621960"/>
            <a:ext cx="2691720" cy="228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5" dur="indefinite" restart="never" nodeType="tmRoot">
          <p:childTnLst>
            <p:seq>
              <p:cTn id="10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Search for Dipolar Interlayer Coupling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14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198000" y="3593880"/>
            <a:ext cx="5833440" cy="191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Simulate model extending monolayer results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separation of peak maxima allows differentiation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     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of FM &amp; AFM coupling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37" name="" descr=""/>
          <p:cNvPicPr/>
          <p:nvPr/>
        </p:nvPicPr>
        <p:blipFill>
          <a:blip r:embed="rId1"/>
          <a:stretch/>
        </p:blipFill>
        <p:spPr>
          <a:xfrm>
            <a:off x="367560" y="4257720"/>
            <a:ext cx="5391000" cy="1824840"/>
          </a:xfrm>
          <a:prstGeom prst="rect">
            <a:avLst/>
          </a:prstGeom>
          <a:ln>
            <a:noFill/>
          </a:ln>
        </p:spPr>
      </p:pic>
      <p:pic>
        <p:nvPicPr>
          <p:cNvPr id="238" name="" descr=""/>
          <p:cNvPicPr/>
          <p:nvPr/>
        </p:nvPicPr>
        <p:blipFill>
          <a:blip r:embed="rId2"/>
          <a:stretch/>
        </p:blipFill>
        <p:spPr>
          <a:xfrm>
            <a:off x="6195600" y="73152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239" name="" descr=""/>
          <p:cNvPicPr/>
          <p:nvPr/>
        </p:nvPicPr>
        <p:blipFill>
          <a:blip r:embed="rId3"/>
          <a:stretch/>
        </p:blipFill>
        <p:spPr>
          <a:xfrm>
            <a:off x="6195600" y="3426120"/>
            <a:ext cx="2650680" cy="2256120"/>
          </a:xfrm>
          <a:prstGeom prst="rect">
            <a:avLst/>
          </a:prstGeom>
          <a:ln>
            <a:noFill/>
          </a:ln>
        </p:spPr>
      </p:pic>
      <p:pic>
        <p:nvPicPr>
          <p:cNvPr id="240" name="" descr=""/>
          <p:cNvPicPr/>
          <p:nvPr/>
        </p:nvPicPr>
        <p:blipFill>
          <a:blip r:embed="rId4"/>
          <a:srcRect l="38326" t="27937" r="52388" b="25323"/>
          <a:stretch/>
        </p:blipFill>
        <p:spPr>
          <a:xfrm>
            <a:off x="5668200" y="640080"/>
            <a:ext cx="496800" cy="529920"/>
          </a:xfrm>
          <a:prstGeom prst="rect">
            <a:avLst/>
          </a:prstGeom>
          <a:ln>
            <a:noFill/>
          </a:ln>
        </p:spPr>
      </p:pic>
      <p:pic>
        <p:nvPicPr>
          <p:cNvPr id="241" name="" descr=""/>
          <p:cNvPicPr/>
          <p:nvPr/>
        </p:nvPicPr>
        <p:blipFill>
          <a:blip r:embed="rId5"/>
          <a:stretch/>
        </p:blipFill>
        <p:spPr>
          <a:xfrm>
            <a:off x="1463040" y="914400"/>
            <a:ext cx="2691720" cy="228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7" dur="indefinite" restart="never" nodeType="tmRoot">
          <p:childTnLst>
            <p:seq>
              <p:cTn id="10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Summary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15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160200" y="821880"/>
            <a:ext cx="8800560" cy="401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Study of collective magnetism in nanostructures with varying degree of long-range order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In each case, combined investigation of structural &amp; magnetic properties 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for individual nanoparticles &amp; nanostructures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Introduction of the superball form factor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Presentation of drop-casting method to prepare long-range ordered monolayers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First systematic study on double layers of magnetic nanoparticles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45" name="" descr=""/>
          <p:cNvPicPr/>
          <p:nvPr/>
        </p:nvPicPr>
        <p:blipFill>
          <a:blip r:embed="rId1"/>
          <a:srcRect l="2995" t="3985" r="6001" b="1780"/>
          <a:stretch/>
        </p:blipFill>
        <p:spPr>
          <a:xfrm>
            <a:off x="7848360" y="1390680"/>
            <a:ext cx="357840" cy="207000"/>
          </a:xfrm>
          <a:prstGeom prst="rect">
            <a:avLst/>
          </a:prstGeom>
          <a:ln>
            <a:noFill/>
          </a:ln>
        </p:spPr>
      </p:pic>
      <p:pic>
        <p:nvPicPr>
          <p:cNvPr id="246" name="" descr=""/>
          <p:cNvPicPr/>
          <p:nvPr/>
        </p:nvPicPr>
        <p:blipFill>
          <a:blip r:embed="rId2"/>
          <a:srcRect l="5000" t="25322" r="5000" b="0"/>
          <a:stretch/>
        </p:blipFill>
        <p:spPr>
          <a:xfrm>
            <a:off x="7404480" y="1433160"/>
            <a:ext cx="358200" cy="166320"/>
          </a:xfrm>
          <a:prstGeom prst="rect">
            <a:avLst/>
          </a:prstGeom>
          <a:ln>
            <a:noFill/>
          </a:ln>
        </p:spPr>
      </p:pic>
      <p:pic>
        <p:nvPicPr>
          <p:cNvPr id="247" name="" descr=""/>
          <p:cNvPicPr/>
          <p:nvPr/>
        </p:nvPicPr>
        <p:blipFill>
          <a:blip r:embed="rId3"/>
          <a:srcRect l="21000" t="0" r="22996" b="0"/>
          <a:stretch/>
        </p:blipFill>
        <p:spPr>
          <a:xfrm>
            <a:off x="8290080" y="1280160"/>
            <a:ext cx="357840" cy="357840"/>
          </a:xfrm>
          <a:prstGeom prst="rect">
            <a:avLst/>
          </a:prstGeom>
          <a:ln>
            <a:noFill/>
          </a:ln>
        </p:spPr>
      </p:pic>
      <p:pic>
        <p:nvPicPr>
          <p:cNvPr id="248" name="" descr=""/>
          <p:cNvPicPr/>
          <p:nvPr/>
        </p:nvPicPr>
        <p:blipFill>
          <a:blip r:embed="rId4"/>
          <a:srcRect l="21995" t="28440" r="22001" b="9330"/>
          <a:stretch/>
        </p:blipFill>
        <p:spPr>
          <a:xfrm>
            <a:off x="6949440" y="1383480"/>
            <a:ext cx="357840" cy="221400"/>
          </a:xfrm>
          <a:prstGeom prst="rect">
            <a:avLst/>
          </a:prstGeom>
          <a:ln>
            <a:noFill/>
          </a:ln>
        </p:spPr>
      </p:pic>
      <p:pic>
        <p:nvPicPr>
          <p:cNvPr id="249" name="" descr=""/>
          <p:cNvPicPr/>
          <p:nvPr/>
        </p:nvPicPr>
        <p:blipFill>
          <a:blip r:embed="rId5"/>
          <a:srcRect l="24644" t="0" r="18841" b="0"/>
          <a:stretch/>
        </p:blipFill>
        <p:spPr>
          <a:xfrm>
            <a:off x="7223760" y="2310840"/>
            <a:ext cx="216000" cy="215280"/>
          </a:xfrm>
          <a:prstGeom prst="rect">
            <a:avLst/>
          </a:prstGeom>
          <a:ln>
            <a:noFill/>
          </a:ln>
        </p:spPr>
      </p:pic>
      <p:pic>
        <p:nvPicPr>
          <p:cNvPr id="250" name="" descr=""/>
          <p:cNvPicPr/>
          <p:nvPr/>
        </p:nvPicPr>
        <p:blipFill>
          <a:blip r:embed="rId6"/>
          <a:srcRect l="0" t="23962" r="0" b="0"/>
          <a:stretch/>
        </p:blipFill>
        <p:spPr>
          <a:xfrm>
            <a:off x="7990560" y="2335680"/>
            <a:ext cx="458280" cy="195480"/>
          </a:xfrm>
          <a:prstGeom prst="rect">
            <a:avLst/>
          </a:prstGeom>
          <a:ln>
            <a:noFill/>
          </a:ln>
        </p:spPr>
      </p:pic>
      <p:sp>
        <p:nvSpPr>
          <p:cNvPr id="251" name="CustomShape 4"/>
          <p:cNvSpPr/>
          <p:nvPr/>
        </p:nvSpPr>
        <p:spPr>
          <a:xfrm>
            <a:off x="7693920" y="2403360"/>
            <a:ext cx="153360" cy="37800"/>
          </a:xfrm>
          <a:custGeom>
            <a:avLst/>
            <a:gdLst/>
            <a:ahLst/>
            <a:rect l="l" t="t" r="r" b="b"/>
            <a:pathLst>
              <a:path w="2542" h="637">
                <a:moveTo>
                  <a:pt x="0" y="159"/>
                </a:moveTo>
                <a:lnTo>
                  <a:pt x="1905" y="159"/>
                </a:lnTo>
                <a:lnTo>
                  <a:pt x="1905" y="0"/>
                </a:lnTo>
                <a:lnTo>
                  <a:pt x="2541" y="318"/>
                </a:lnTo>
                <a:lnTo>
                  <a:pt x="1905" y="636"/>
                </a:lnTo>
                <a:lnTo>
                  <a:pt x="1905" y="477"/>
                </a:lnTo>
                <a:lnTo>
                  <a:pt x="0" y="477"/>
                </a:lnTo>
                <a:lnTo>
                  <a:pt x="0" y="15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52" name="" descr=""/>
          <p:cNvPicPr/>
          <p:nvPr/>
        </p:nvPicPr>
        <p:blipFill>
          <a:blip r:embed="rId7"/>
          <a:srcRect l="0" t="48063" r="55852" b="11843"/>
          <a:stretch/>
        </p:blipFill>
        <p:spPr>
          <a:xfrm>
            <a:off x="7498080" y="3200400"/>
            <a:ext cx="475200" cy="365400"/>
          </a:xfrm>
          <a:prstGeom prst="rect">
            <a:avLst/>
          </a:prstGeom>
          <a:ln>
            <a:noFill/>
          </a:ln>
        </p:spPr>
      </p:pic>
      <p:pic>
        <p:nvPicPr>
          <p:cNvPr id="253" name="" descr=""/>
          <p:cNvPicPr/>
          <p:nvPr/>
        </p:nvPicPr>
        <p:blipFill>
          <a:blip r:embed="rId8"/>
          <a:srcRect l="0" t="27937" r="0" b="23811"/>
          <a:stretch/>
        </p:blipFill>
        <p:spPr>
          <a:xfrm>
            <a:off x="6583680" y="5394960"/>
            <a:ext cx="2192040" cy="222840"/>
          </a:xfrm>
          <a:prstGeom prst="rect">
            <a:avLst/>
          </a:prstGeom>
          <a:ln>
            <a:noFill/>
          </a:ln>
        </p:spPr>
      </p:pic>
      <p:pic>
        <p:nvPicPr>
          <p:cNvPr id="254" name="" descr=""/>
          <p:cNvPicPr/>
          <p:nvPr/>
        </p:nvPicPr>
        <p:blipFill>
          <a:blip r:embed="rId9"/>
          <a:stretch/>
        </p:blipFill>
        <p:spPr>
          <a:xfrm>
            <a:off x="6675120" y="4369680"/>
            <a:ext cx="2009160" cy="424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9" dur="indefinite" restart="never" nodeType="tmRoot">
          <p:childTnLst>
            <p:seq>
              <p:cTn id="1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Outlook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16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160200" y="821880"/>
            <a:ext cx="8434800" cy="493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Monolayer preparation extendable on variable nanoparticle materials / shapes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Orientationally ordered monolayers by application of magnetic fields during drying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Study of magnetic ground state by locally resolving methods, </a:t>
            </a:r>
            <a:r>
              <a:rPr b="0" i="1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i.e.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 electron holography or magnetic force microscopy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Variation of the interlayer spacing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 material for double layers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Preparation of double layers with varied material combinations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Arial"/>
                <a:ea typeface="DejaVu Sans"/>
              </a:rPr>
              <a:t>Many variations conceivable → further interesting results can be expected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58" name="" descr=""/>
          <p:cNvPicPr/>
          <p:nvPr/>
        </p:nvPicPr>
        <p:blipFill>
          <a:blip r:embed="rId1"/>
          <a:stretch/>
        </p:blipFill>
        <p:spPr>
          <a:xfrm>
            <a:off x="4979520" y="3195000"/>
            <a:ext cx="2701440" cy="2291400"/>
          </a:xfrm>
          <a:prstGeom prst="rect">
            <a:avLst/>
          </a:prstGeom>
          <a:ln>
            <a:noFill/>
          </a:ln>
        </p:spPr>
      </p:pic>
      <p:pic>
        <p:nvPicPr>
          <p:cNvPr id="259" name="" descr=""/>
          <p:cNvPicPr/>
          <p:nvPr/>
        </p:nvPicPr>
        <p:blipFill>
          <a:blip r:embed="rId2"/>
          <a:stretch/>
        </p:blipFill>
        <p:spPr>
          <a:xfrm>
            <a:off x="1453680" y="3200400"/>
            <a:ext cx="2702880" cy="2289960"/>
          </a:xfrm>
          <a:prstGeom prst="rect">
            <a:avLst/>
          </a:prstGeom>
          <a:ln>
            <a:noFill/>
          </a:ln>
        </p:spPr>
      </p:pic>
      <p:pic>
        <p:nvPicPr>
          <p:cNvPr id="260" name="" descr=""/>
          <p:cNvPicPr/>
          <p:nvPr/>
        </p:nvPicPr>
        <p:blipFill>
          <a:blip r:embed="rId3"/>
          <a:stretch/>
        </p:blipFill>
        <p:spPr>
          <a:xfrm>
            <a:off x="4979520" y="3195000"/>
            <a:ext cx="2701440" cy="2291400"/>
          </a:xfrm>
          <a:prstGeom prst="rect">
            <a:avLst/>
          </a:prstGeom>
          <a:ln>
            <a:noFill/>
          </a:ln>
        </p:spPr>
      </p:pic>
      <p:pic>
        <p:nvPicPr>
          <p:cNvPr id="261" name="" descr=""/>
          <p:cNvPicPr/>
          <p:nvPr/>
        </p:nvPicPr>
        <p:blipFill>
          <a:blip r:embed="rId4"/>
          <a:stretch/>
        </p:blipFill>
        <p:spPr>
          <a:xfrm>
            <a:off x="1463040" y="3195000"/>
            <a:ext cx="2701440" cy="2291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1" dur="indefinite" restart="never" nodeType="tmRoot">
          <p:childTnLst>
            <p:seq>
              <p:cTn id="112" dur="indefinite" nodeType="mainSeq">
                <p:childTnLst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Acknowledgements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17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64" name="CustomShape 3"/>
          <p:cNvSpPr/>
          <p:nvPr/>
        </p:nvSpPr>
        <p:spPr>
          <a:xfrm>
            <a:off x="167760" y="643680"/>
            <a:ext cx="2552760" cy="174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60">
              <a:lnSpc>
                <a:spcPct val="100000"/>
              </a:lnSpc>
            </a:pPr>
            <a:r>
              <a:rPr b="0" lang="en-US" sz="1600" spc="-1" strike="noStrike">
                <a:solidFill>
                  <a:srgbClr val="2b586c"/>
                </a:solidFill>
                <a:latin typeface="Arial"/>
                <a:ea typeface="DejaVu Sans"/>
              </a:rPr>
              <a:t>Dr. Sabrina Disch</a:t>
            </a:r>
            <a:endParaRPr b="0" lang="en-US" sz="16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600" spc="-1" strike="noStrike">
                <a:solidFill>
                  <a:srgbClr val="2b586c"/>
                </a:solidFill>
                <a:latin typeface="Arial"/>
                <a:ea typeface="DejaVu Sans"/>
              </a:rPr>
              <a:t>Prof. Dr. Sanjay Mathur</a:t>
            </a:r>
            <a:endParaRPr b="0" lang="en-US" sz="16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600" spc="-1" strike="noStrike">
                <a:solidFill>
                  <a:srgbClr val="2b586c"/>
                </a:solidFill>
                <a:latin typeface="Arial"/>
                <a:ea typeface="DejaVu Sans"/>
              </a:rPr>
              <a:t>Prof Dr. Uwe Ruschewitz</a:t>
            </a:r>
            <a:endParaRPr b="0" lang="en-US" sz="16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600" spc="-1" strike="noStrike">
                <a:solidFill>
                  <a:srgbClr val="2b586c"/>
                </a:solidFill>
                <a:latin typeface="Arial"/>
                <a:ea typeface="DejaVu Sans"/>
              </a:rPr>
              <a:t>Dr. Stefan Roitsch</a:t>
            </a:r>
            <a:endParaRPr b="0" lang="en-US" sz="16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pic>
        <p:nvPicPr>
          <p:cNvPr id="265" name="Picture 2" descr=""/>
          <p:cNvPicPr/>
          <p:nvPr/>
        </p:nvPicPr>
        <p:blipFill>
          <a:blip r:embed="rId1"/>
          <a:stretch/>
        </p:blipFill>
        <p:spPr>
          <a:xfrm>
            <a:off x="2909520" y="5561280"/>
            <a:ext cx="1562040" cy="723960"/>
          </a:xfrm>
          <a:prstGeom prst="rect">
            <a:avLst/>
          </a:prstGeom>
          <a:ln>
            <a:noFill/>
          </a:ln>
        </p:spPr>
      </p:pic>
      <p:sp>
        <p:nvSpPr>
          <p:cNvPr id="266" name="CustomShape 4"/>
          <p:cNvSpPr/>
          <p:nvPr/>
        </p:nvSpPr>
        <p:spPr>
          <a:xfrm>
            <a:off x="167760" y="1776240"/>
            <a:ext cx="2752200" cy="470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Maria Hentschel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Flore Mees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Dominika Zákutná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Yannic Falke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Daniel Stadler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Ali Al Mawla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Kevin Graeff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Prof. Dr. Annette Schmidt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&amp; her workgroup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Emmanuel Kentzinger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Michael Smik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Dirk Honecker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Thomas Saerbeck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Alexei Vorobiev 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Gunnar Pálsson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Anton Devishvili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Stefan Mattauch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Alexandros Koutsioumpas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endParaRPr b="0" lang="en-US" sz="1500" spc="-1" strike="noStrike">
              <a:latin typeface="Arial"/>
            </a:endParaRPr>
          </a:p>
        </p:txBody>
      </p:sp>
      <p:sp>
        <p:nvSpPr>
          <p:cNvPr id="267" name="CustomShape 5"/>
          <p:cNvSpPr/>
          <p:nvPr/>
        </p:nvSpPr>
        <p:spPr>
          <a:xfrm>
            <a:off x="2758320" y="1776240"/>
            <a:ext cx="3362040" cy="470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Christian Tobeck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Markus Krüger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Rajitha Ravithas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Anne Hansen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Prof. Dr. Wolfgang Tremel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Kristina Wichmann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Eugen Schechtel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Dr. Daniel Nižňanský 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Viktor Klippert &amp; the workshop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500" spc="-1" strike="noStrike">
                <a:solidFill>
                  <a:srgbClr val="2b586c"/>
                </a:solidFill>
                <a:latin typeface="Arial"/>
                <a:ea typeface="DejaVu Sans"/>
              </a:rPr>
              <a:t>Verband der Chemischen Industrie</a:t>
            </a:r>
            <a:endParaRPr b="0" lang="en-US" sz="15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endParaRPr b="0" lang="en-US" sz="1500" spc="-1" strike="noStrike">
              <a:latin typeface="Arial"/>
            </a:endParaRPr>
          </a:p>
        </p:txBody>
      </p:sp>
      <p:pic>
        <p:nvPicPr>
          <p:cNvPr id="268" name="" descr=""/>
          <p:cNvPicPr/>
          <p:nvPr/>
        </p:nvPicPr>
        <p:blipFill>
          <a:blip r:embed="rId2"/>
          <a:stretch/>
        </p:blipFill>
        <p:spPr>
          <a:xfrm>
            <a:off x="4613760" y="5545440"/>
            <a:ext cx="850680" cy="741960"/>
          </a:xfrm>
          <a:prstGeom prst="rect">
            <a:avLst/>
          </a:prstGeom>
          <a:ln>
            <a:noFill/>
          </a:ln>
        </p:spPr>
      </p:pic>
      <p:pic>
        <p:nvPicPr>
          <p:cNvPr id="269" name="" descr=""/>
          <p:cNvPicPr/>
          <p:nvPr/>
        </p:nvPicPr>
        <p:blipFill>
          <a:blip r:embed="rId3"/>
          <a:stretch/>
        </p:blipFill>
        <p:spPr>
          <a:xfrm>
            <a:off x="2943360" y="4917600"/>
            <a:ext cx="919800" cy="546840"/>
          </a:xfrm>
          <a:prstGeom prst="rect">
            <a:avLst/>
          </a:prstGeom>
          <a:ln>
            <a:noFill/>
          </a:ln>
        </p:spPr>
      </p:pic>
      <p:pic>
        <p:nvPicPr>
          <p:cNvPr id="270" name="" descr=""/>
          <p:cNvPicPr/>
          <p:nvPr/>
        </p:nvPicPr>
        <p:blipFill>
          <a:blip r:embed="rId4"/>
          <a:stretch/>
        </p:blipFill>
        <p:spPr>
          <a:xfrm>
            <a:off x="5561280" y="5469840"/>
            <a:ext cx="1183320" cy="494640"/>
          </a:xfrm>
          <a:prstGeom prst="rect">
            <a:avLst/>
          </a:prstGeom>
          <a:ln>
            <a:noFill/>
          </a:ln>
        </p:spPr>
      </p:pic>
      <p:pic>
        <p:nvPicPr>
          <p:cNvPr id="271" name="" descr=""/>
          <p:cNvPicPr/>
          <p:nvPr/>
        </p:nvPicPr>
        <p:blipFill>
          <a:blip r:embed="rId5"/>
          <a:stretch/>
        </p:blipFill>
        <p:spPr>
          <a:xfrm>
            <a:off x="5561280" y="5912640"/>
            <a:ext cx="1124640" cy="417600"/>
          </a:xfrm>
          <a:prstGeom prst="rect">
            <a:avLst/>
          </a:prstGeom>
          <a:ln>
            <a:noFill/>
          </a:ln>
        </p:spPr>
      </p:pic>
      <p:pic>
        <p:nvPicPr>
          <p:cNvPr id="272" name="" descr=""/>
          <p:cNvPicPr/>
          <p:nvPr/>
        </p:nvPicPr>
        <p:blipFill>
          <a:blip r:embed="rId6"/>
          <a:srcRect l="6448" t="10754" r="13438" b="14074"/>
          <a:stretch/>
        </p:blipFill>
        <p:spPr>
          <a:xfrm>
            <a:off x="4663440" y="731880"/>
            <a:ext cx="4113360" cy="2313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3" dur="indefinite" restart="never" nodeType="tmRoot">
          <p:childTnLst>
            <p:seq>
              <p:cTn id="1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" descr=""/>
          <p:cNvPicPr/>
          <p:nvPr/>
        </p:nvPicPr>
        <p:blipFill>
          <a:blip r:embed="rId1"/>
          <a:srcRect l="58082" t="21337" r="0" b="25338"/>
          <a:stretch/>
        </p:blipFill>
        <p:spPr>
          <a:xfrm>
            <a:off x="6168960" y="1188720"/>
            <a:ext cx="1216800" cy="1644480"/>
          </a:xfrm>
          <a:prstGeom prst="rect">
            <a:avLst/>
          </a:prstGeom>
          <a:ln>
            <a:noFill/>
          </a:ln>
        </p:spPr>
      </p:pic>
      <p:sp>
        <p:nvSpPr>
          <p:cNvPr id="86" name="CustomShape 1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fld id="{20E46DEC-9B31-44E4-960A-400867B7E844}" type="slidenum"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668880" y="-7920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Introduction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88" name="CustomShape 3"/>
          <p:cNvSpPr/>
          <p:nvPr/>
        </p:nvSpPr>
        <p:spPr>
          <a:xfrm>
            <a:off x="160200" y="821880"/>
            <a:ext cx="8705160" cy="502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Nanotechnology presents great potential for breakthroughs in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medicine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[1]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energy production/storage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[2]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electronics &amp; information technology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Self-assembly 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fabricate nanostructured devices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being precise, flexible in material choice &amp; having a low production cost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Magnetic Nanoparticles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e.g.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 for bit-patterned high-density magnetic recording media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[3]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→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requires understanding of interparticle interaction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4187880" y="1463040"/>
            <a:ext cx="1884600" cy="1197360"/>
          </a:xfrm>
          <a:prstGeom prst="rect">
            <a:avLst/>
          </a:prstGeom>
          <a:ln>
            <a:noFill/>
          </a:ln>
        </p:spPr>
      </p:pic>
      <p:sp>
        <p:nvSpPr>
          <p:cNvPr id="90" name="CustomShape 4"/>
          <p:cNvSpPr/>
          <p:nvPr/>
        </p:nvSpPr>
        <p:spPr>
          <a:xfrm>
            <a:off x="576360" y="5897160"/>
            <a:ext cx="713088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[1]        J.-H. Lee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et al.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Nature Nanotechnology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2003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6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418-422.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[2]        D. J. Garfield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et al., Nature Photonics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2018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12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402-407.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[3]        Z. Meng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et al.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Nanoscale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2017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9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731-738.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91" name="CustomShape 5"/>
          <p:cNvSpPr/>
          <p:nvPr/>
        </p:nvSpPr>
        <p:spPr>
          <a:xfrm>
            <a:off x="6126480" y="1828800"/>
            <a:ext cx="181440" cy="1814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6"/>
          <p:cNvSpPr/>
          <p:nvPr/>
        </p:nvSpPr>
        <p:spPr>
          <a:xfrm>
            <a:off x="6217920" y="1188720"/>
            <a:ext cx="821520" cy="1814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3" name="" descr=""/>
          <p:cNvPicPr/>
          <p:nvPr/>
        </p:nvPicPr>
        <p:blipFill>
          <a:blip r:embed="rId3"/>
          <a:stretch/>
        </p:blipFill>
        <p:spPr>
          <a:xfrm>
            <a:off x="7680960" y="1371600"/>
            <a:ext cx="1279080" cy="127908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4"/>
          <a:stretch/>
        </p:blipFill>
        <p:spPr>
          <a:xfrm>
            <a:off x="6406200" y="4020840"/>
            <a:ext cx="1822320" cy="1829880"/>
          </a:xfrm>
          <a:prstGeom prst="rect">
            <a:avLst/>
          </a:prstGeom>
          <a:ln>
            <a:noFill/>
          </a:ln>
        </p:spPr>
      </p:pic>
      <p:sp>
        <p:nvSpPr>
          <p:cNvPr id="95" name="CustomShape 7"/>
          <p:cNvSpPr/>
          <p:nvPr/>
        </p:nvSpPr>
        <p:spPr>
          <a:xfrm>
            <a:off x="7132320" y="3931920"/>
            <a:ext cx="1096200" cy="458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8"/>
          <p:cNvSpPr/>
          <p:nvPr/>
        </p:nvSpPr>
        <p:spPr>
          <a:xfrm>
            <a:off x="7342560" y="4374000"/>
            <a:ext cx="221400" cy="179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9"/>
          <p:cNvSpPr/>
          <p:nvPr/>
        </p:nvSpPr>
        <p:spPr>
          <a:xfrm>
            <a:off x="7727040" y="4308840"/>
            <a:ext cx="221400" cy="179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dur="indefinite" nodeType="mainSeq">
                <p:childTnLst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fld id="{54212A76-2956-4EFC-8AD8-8AFC8D3D434C}" type="slidenum"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668880" y="-7920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Concept &amp; Exp. Methods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1"/>
          <a:srcRect l="24644" t="0" r="18841" b="0"/>
          <a:stretch/>
        </p:blipFill>
        <p:spPr>
          <a:xfrm>
            <a:off x="1181880" y="822240"/>
            <a:ext cx="1282320" cy="1276200"/>
          </a:xfrm>
          <a:prstGeom prst="rect">
            <a:avLst/>
          </a:prstGeom>
          <a:ln>
            <a:noFill/>
          </a:ln>
        </p:spPr>
      </p:pic>
      <p:pic>
        <p:nvPicPr>
          <p:cNvPr id="101" name="" descr=""/>
          <p:cNvPicPr/>
          <p:nvPr/>
        </p:nvPicPr>
        <p:blipFill>
          <a:blip r:embed="rId2"/>
          <a:srcRect l="0" t="23962" r="0" b="0"/>
          <a:stretch/>
        </p:blipFill>
        <p:spPr>
          <a:xfrm>
            <a:off x="5730480" y="969840"/>
            <a:ext cx="2718000" cy="1159560"/>
          </a:xfrm>
          <a:prstGeom prst="rect">
            <a:avLst/>
          </a:prstGeom>
          <a:ln>
            <a:noFill/>
          </a:ln>
        </p:spPr>
      </p:pic>
      <p:sp>
        <p:nvSpPr>
          <p:cNvPr id="102" name="CustomShape 3"/>
          <p:cNvSpPr/>
          <p:nvPr/>
        </p:nvSpPr>
        <p:spPr>
          <a:xfrm>
            <a:off x="3970800" y="1371600"/>
            <a:ext cx="909720" cy="223920"/>
          </a:xfrm>
          <a:custGeom>
            <a:avLst/>
            <a:gdLst/>
            <a:ahLst/>
            <a:rect l="l" t="t" r="r" b="b"/>
            <a:pathLst>
              <a:path w="2542" h="637">
                <a:moveTo>
                  <a:pt x="0" y="159"/>
                </a:moveTo>
                <a:lnTo>
                  <a:pt x="1905" y="159"/>
                </a:lnTo>
                <a:lnTo>
                  <a:pt x="1905" y="0"/>
                </a:lnTo>
                <a:lnTo>
                  <a:pt x="2541" y="318"/>
                </a:lnTo>
                <a:lnTo>
                  <a:pt x="1905" y="636"/>
                </a:lnTo>
                <a:lnTo>
                  <a:pt x="1905" y="477"/>
                </a:lnTo>
                <a:lnTo>
                  <a:pt x="0" y="477"/>
                </a:lnTo>
                <a:lnTo>
                  <a:pt x="0" y="15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4"/>
          <p:cNvSpPr/>
          <p:nvPr/>
        </p:nvSpPr>
        <p:spPr>
          <a:xfrm>
            <a:off x="236520" y="2194560"/>
            <a:ext cx="345600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Individual NP Properties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5162400" y="2194560"/>
            <a:ext cx="345600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Collective Properties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164520" y="4500000"/>
            <a:ext cx="4424040" cy="162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Electron Microscopy (TEM / EDX)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X-Ray Diffraction (XRD)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Vibrating Sample Magnetometry (VSM)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Small Angle X-Ray / Neutron Scattering (SAXS / SANS)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6" name="CustomShape 7"/>
          <p:cNvSpPr/>
          <p:nvPr/>
        </p:nvSpPr>
        <p:spPr>
          <a:xfrm>
            <a:off x="4572000" y="4464000"/>
            <a:ext cx="4569120" cy="136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Scanning Electron Microscopy (SEM)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X-Ray Reflectometry (XRR)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(Polarized) Neutron Reflectometry (PNR)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Grazing-Incidence Small-Angle X-Ray / Neutron Scattering (GISAXS / GISANS)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CustomShape 8"/>
          <p:cNvSpPr/>
          <p:nvPr/>
        </p:nvSpPr>
        <p:spPr>
          <a:xfrm>
            <a:off x="164520" y="2568960"/>
            <a:ext cx="4111920" cy="162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Nanoparticle Morphology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Crystal Structure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Elemental Composition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Size &amp; Size Distribution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Non-interacting magnetic properties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CustomShape 9"/>
          <p:cNvSpPr/>
          <p:nvPr/>
        </p:nvSpPr>
        <p:spPr>
          <a:xfrm>
            <a:off x="4824000" y="2569320"/>
            <a:ext cx="4111920" cy="162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Lateral order</a:t>
            </a: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Vertical structure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3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Dipolar Interaction effects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fld id="{AA276ACB-EC32-4D0A-B317-FB7151298E3E}" type="slidenum"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668880" y="-7920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Self-Assembled Nanostructures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rcRect l="2995" t="3985" r="6001" b="1780"/>
          <a:stretch/>
        </p:blipFill>
        <p:spPr>
          <a:xfrm>
            <a:off x="4752000" y="2806560"/>
            <a:ext cx="1825560" cy="105732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2"/>
          <a:srcRect l="5000" t="25322" r="5000" b="0"/>
          <a:stretch/>
        </p:blipFill>
        <p:spPr>
          <a:xfrm>
            <a:off x="2488320" y="3024720"/>
            <a:ext cx="1825560" cy="84708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3"/>
          <a:srcRect l="21000" t="0" r="22996" b="0"/>
          <a:stretch/>
        </p:blipFill>
        <p:spPr>
          <a:xfrm>
            <a:off x="7004880" y="2243520"/>
            <a:ext cx="1825560" cy="1825560"/>
          </a:xfrm>
          <a:prstGeom prst="rect">
            <a:avLst/>
          </a:prstGeom>
          <a:ln>
            <a:noFill/>
          </a:ln>
        </p:spPr>
      </p:pic>
      <p:pic>
        <p:nvPicPr>
          <p:cNvPr id="114" name="" descr=""/>
          <p:cNvPicPr/>
          <p:nvPr/>
        </p:nvPicPr>
        <p:blipFill>
          <a:blip r:embed="rId4"/>
          <a:srcRect l="21995" t="28440" r="22001" b="9330"/>
          <a:stretch/>
        </p:blipFill>
        <p:spPr>
          <a:xfrm>
            <a:off x="166320" y="2769840"/>
            <a:ext cx="1825560" cy="113076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5"/>
          <a:stretch/>
        </p:blipFill>
        <p:spPr>
          <a:xfrm>
            <a:off x="6893280" y="3936960"/>
            <a:ext cx="2191320" cy="184392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6"/>
          <a:stretch/>
        </p:blipFill>
        <p:spPr>
          <a:xfrm>
            <a:off x="4607280" y="3936960"/>
            <a:ext cx="2191320" cy="1852920"/>
          </a:xfrm>
          <a:prstGeom prst="rect">
            <a:avLst/>
          </a:prstGeom>
          <a:ln>
            <a:noFill/>
          </a:ln>
        </p:spPr>
      </p:pic>
      <p:pic>
        <p:nvPicPr>
          <p:cNvPr id="117" name="" descr=""/>
          <p:cNvPicPr/>
          <p:nvPr/>
        </p:nvPicPr>
        <p:blipFill>
          <a:blip r:embed="rId7"/>
          <a:stretch/>
        </p:blipFill>
        <p:spPr>
          <a:xfrm>
            <a:off x="35280" y="3936960"/>
            <a:ext cx="2191320" cy="1852920"/>
          </a:xfrm>
          <a:prstGeom prst="rect">
            <a:avLst/>
          </a:prstGeom>
          <a:ln>
            <a:noFill/>
          </a:ln>
        </p:spPr>
      </p:pic>
      <p:pic>
        <p:nvPicPr>
          <p:cNvPr id="118" name="" descr=""/>
          <p:cNvPicPr/>
          <p:nvPr/>
        </p:nvPicPr>
        <p:blipFill>
          <a:blip r:embed="rId8"/>
          <a:stretch/>
        </p:blipFill>
        <p:spPr>
          <a:xfrm>
            <a:off x="2321280" y="3936960"/>
            <a:ext cx="2191320" cy="1852920"/>
          </a:xfrm>
          <a:prstGeom prst="rect">
            <a:avLst/>
          </a:prstGeom>
          <a:ln>
            <a:noFill/>
          </a:ln>
        </p:spPr>
      </p:pic>
      <p:sp>
        <p:nvSpPr>
          <p:cNvPr id="119" name="CustomShape 3"/>
          <p:cNvSpPr/>
          <p:nvPr/>
        </p:nvSpPr>
        <p:spPr>
          <a:xfrm>
            <a:off x="238320" y="1974960"/>
            <a:ext cx="200844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Loosely-Packed Nanospheres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0" name="CustomShape 4"/>
          <p:cNvSpPr/>
          <p:nvPr/>
        </p:nvSpPr>
        <p:spPr>
          <a:xfrm>
            <a:off x="2648880" y="1975320"/>
            <a:ext cx="1593000" cy="59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Monolayers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1" name="CustomShape 5"/>
          <p:cNvSpPr/>
          <p:nvPr/>
        </p:nvSpPr>
        <p:spPr>
          <a:xfrm>
            <a:off x="4826880" y="1975680"/>
            <a:ext cx="1825560" cy="59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Double Layers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2" name="CustomShape 6"/>
          <p:cNvSpPr/>
          <p:nvPr/>
        </p:nvSpPr>
        <p:spPr>
          <a:xfrm>
            <a:off x="6880320" y="1976040"/>
            <a:ext cx="2188440" cy="59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Colloidal Crystals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CustomShape 7"/>
          <p:cNvSpPr/>
          <p:nvPr/>
        </p:nvSpPr>
        <p:spPr>
          <a:xfrm>
            <a:off x="822960" y="1118880"/>
            <a:ext cx="3382920" cy="34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spherically &amp; cubically shaped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CustomShape 8"/>
          <p:cNvSpPr/>
          <p:nvPr/>
        </p:nvSpPr>
        <p:spPr>
          <a:xfrm>
            <a:off x="3708000" y="587160"/>
            <a:ext cx="1775880" cy="59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Nanoparticles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CustomShape 9"/>
          <p:cNvSpPr/>
          <p:nvPr/>
        </p:nvSpPr>
        <p:spPr>
          <a:xfrm>
            <a:off x="5720760" y="1336320"/>
            <a:ext cx="2782440" cy="39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Fe</a:t>
            </a:r>
            <a:r>
              <a:rPr b="0" lang="en-US" sz="1800" spc="-1" strike="noStrike" baseline="-33000">
                <a:solidFill>
                  <a:srgbClr val="000000"/>
                </a:solidFill>
                <a:latin typeface="Arial"/>
                <a:ea typeface="DejaVu Sans"/>
              </a:rPr>
              <a:t>3-</a:t>
            </a:r>
            <a:r>
              <a:rPr b="0" lang="en-US" sz="1800" spc="-1" strike="noStrike" baseline="-33000">
                <a:solidFill>
                  <a:srgbClr val="000000"/>
                </a:solidFill>
                <a:latin typeface="Arial"/>
                <a:ea typeface="Arial"/>
              </a:rPr>
              <a:t>δ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O</a:t>
            </a:r>
            <a:r>
              <a:rPr b="0" lang="en-US" sz="1800" spc="-1" strike="noStrike" baseline="-33000">
                <a:solidFill>
                  <a:srgbClr val="000000"/>
                </a:solidFill>
                <a:latin typeface="Arial"/>
                <a:ea typeface="Arial"/>
              </a:rPr>
              <a:t>4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 &amp; CoFe</a:t>
            </a:r>
            <a:r>
              <a:rPr b="0" lang="en-US" sz="1800" spc="-1" strike="noStrike" baseline="-33000">
                <a:solidFill>
                  <a:srgbClr val="000000"/>
                </a:solidFill>
                <a:latin typeface="Arial"/>
                <a:ea typeface="Arial"/>
              </a:rPr>
              <a:t>2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O</a:t>
            </a:r>
            <a:r>
              <a:rPr b="0" lang="en-US" sz="1800" spc="-1" strike="noStrike" baseline="-33000">
                <a:solidFill>
                  <a:srgbClr val="000000"/>
                </a:solidFill>
                <a:latin typeface="Arial"/>
                <a:ea typeface="Arial"/>
              </a:rPr>
              <a:t>4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26" name="" descr=""/>
          <p:cNvPicPr/>
          <p:nvPr/>
        </p:nvPicPr>
        <p:blipFill>
          <a:blip r:embed="rId9"/>
          <a:srcRect l="34998" t="28781" r="34623" b="17872"/>
          <a:stretch/>
        </p:blipFill>
        <p:spPr>
          <a:xfrm>
            <a:off x="2560320" y="1481400"/>
            <a:ext cx="456840" cy="438480"/>
          </a:xfrm>
          <a:prstGeom prst="rect">
            <a:avLst/>
          </a:prstGeom>
          <a:ln>
            <a:noFill/>
          </a:ln>
        </p:spPr>
      </p:pic>
      <p:pic>
        <p:nvPicPr>
          <p:cNvPr id="127" name="" descr=""/>
          <p:cNvPicPr/>
          <p:nvPr/>
        </p:nvPicPr>
        <p:blipFill>
          <a:blip r:embed="rId10"/>
          <a:srcRect l="37995" t="32000" r="38999" b="25327"/>
          <a:stretch/>
        </p:blipFill>
        <p:spPr>
          <a:xfrm>
            <a:off x="2011680" y="1444680"/>
            <a:ext cx="456840" cy="47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3869640" y="1269720"/>
            <a:ext cx="2109600" cy="492840"/>
          </a:xfrm>
          <a:custGeom>
            <a:avLst/>
            <a:gdLst/>
            <a:ahLst/>
            <a:rect l="l" t="t" r="r" b="b"/>
            <a:pathLst>
              <a:path w="5863" h="2034">
                <a:moveTo>
                  <a:pt x="338" y="0"/>
                </a:moveTo>
                <a:cubicBezTo>
                  <a:pt x="169" y="0"/>
                  <a:pt x="0" y="169"/>
                  <a:pt x="0" y="338"/>
                </a:cubicBezTo>
                <a:lnTo>
                  <a:pt x="0" y="1694"/>
                </a:lnTo>
                <a:cubicBezTo>
                  <a:pt x="0" y="1863"/>
                  <a:pt x="169" y="2033"/>
                  <a:pt x="338" y="2033"/>
                </a:cubicBezTo>
                <a:lnTo>
                  <a:pt x="5523" y="2033"/>
                </a:lnTo>
                <a:cubicBezTo>
                  <a:pt x="5692" y="2033"/>
                  <a:pt x="5862" y="1863"/>
                  <a:pt x="5862" y="1694"/>
                </a:cubicBezTo>
                <a:lnTo>
                  <a:pt x="5862" y="338"/>
                </a:lnTo>
                <a:cubicBezTo>
                  <a:pt x="5862" y="169"/>
                  <a:pt x="5692" y="0"/>
                  <a:pt x="5523" y="0"/>
                </a:cubicBezTo>
                <a:lnTo>
                  <a:pt x="338" y="0"/>
                </a:lnTo>
              </a:path>
            </a:pathLst>
          </a:cu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2"/>
          <p:cNvSpPr/>
          <p:nvPr/>
        </p:nvSpPr>
        <p:spPr>
          <a:xfrm>
            <a:off x="1097280" y="1269360"/>
            <a:ext cx="1737000" cy="493200"/>
          </a:xfrm>
          <a:custGeom>
            <a:avLst/>
            <a:gdLst/>
            <a:ahLst/>
            <a:rect l="l" t="t" r="r" b="b"/>
            <a:pathLst>
              <a:path w="4827" h="2034">
                <a:moveTo>
                  <a:pt x="338" y="0"/>
                </a:moveTo>
                <a:cubicBezTo>
                  <a:pt x="169" y="0"/>
                  <a:pt x="0" y="169"/>
                  <a:pt x="0" y="338"/>
                </a:cubicBezTo>
                <a:lnTo>
                  <a:pt x="0" y="1694"/>
                </a:lnTo>
                <a:cubicBezTo>
                  <a:pt x="0" y="1863"/>
                  <a:pt x="169" y="2033"/>
                  <a:pt x="338" y="2033"/>
                </a:cubicBezTo>
                <a:lnTo>
                  <a:pt x="4488" y="2033"/>
                </a:lnTo>
                <a:cubicBezTo>
                  <a:pt x="4657" y="2033"/>
                  <a:pt x="4826" y="1863"/>
                  <a:pt x="4826" y="1694"/>
                </a:cubicBezTo>
                <a:lnTo>
                  <a:pt x="4826" y="338"/>
                </a:lnTo>
                <a:cubicBezTo>
                  <a:pt x="4826" y="169"/>
                  <a:pt x="4657" y="0"/>
                  <a:pt x="4488" y="0"/>
                </a:cubicBezTo>
                <a:lnTo>
                  <a:pt x="338" y="0"/>
                </a:lnTo>
              </a:path>
            </a:pathLst>
          </a:cu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3"/>
          <p:cNvSpPr/>
          <p:nvPr/>
        </p:nvSpPr>
        <p:spPr>
          <a:xfrm>
            <a:off x="576360" y="5680440"/>
            <a:ext cx="713088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[1]        T. Hyeon,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ChemComm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2003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0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927–934.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[2]        E. Wetterskog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et al.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Sci. Technol. Adv. Matter,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2014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15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1–9.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[3]        N. Bao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et al.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Chem. Mater.,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2009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21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3458–3468.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[4]        E. Wetterskog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et al.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Nanoscale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2016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8,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 15571.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[5]        L. Wu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et al.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Nano Lett.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2014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0" i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14</a:t>
            </a: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, 3395-3399.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31" name="CustomShape 4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Nanoparticle Synthesis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32" name="CustomShape 5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5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1"/>
          <a:srcRect l="9231" t="30283" r="7579" b="22683"/>
          <a:stretch/>
        </p:blipFill>
        <p:spPr>
          <a:xfrm rot="5400000">
            <a:off x="6016320" y="1993320"/>
            <a:ext cx="4019760" cy="1276560"/>
          </a:xfrm>
          <a:prstGeom prst="rect">
            <a:avLst/>
          </a:prstGeom>
          <a:ln>
            <a:noFill/>
          </a:ln>
        </p:spPr>
      </p:pic>
      <p:pic>
        <p:nvPicPr>
          <p:cNvPr id="134" name="" descr=""/>
          <p:cNvPicPr/>
          <p:nvPr/>
        </p:nvPicPr>
        <p:blipFill>
          <a:blip r:embed="rId2"/>
          <a:stretch/>
        </p:blipFill>
        <p:spPr>
          <a:xfrm>
            <a:off x="2286000" y="2286000"/>
            <a:ext cx="791280" cy="1245960"/>
          </a:xfrm>
          <a:prstGeom prst="rect">
            <a:avLst/>
          </a:prstGeom>
          <a:ln>
            <a:noFill/>
          </a:ln>
        </p:spPr>
      </p:pic>
      <p:sp>
        <p:nvSpPr>
          <p:cNvPr id="135" name="CustomShape 6"/>
          <p:cNvSpPr/>
          <p:nvPr/>
        </p:nvSpPr>
        <p:spPr>
          <a:xfrm>
            <a:off x="201240" y="822960"/>
            <a:ext cx="6564960" cy="232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Thermal decomposition by heating up method iron/cobalt-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6" name="CustomShape 7"/>
          <p:cNvSpPr/>
          <p:nvPr/>
        </p:nvSpPr>
        <p:spPr>
          <a:xfrm>
            <a:off x="950400" y="1305360"/>
            <a:ext cx="2102760" cy="58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Arial"/>
                <a:ea typeface="AR PL SungtiL GB"/>
              </a:rPr>
              <a:t>Oleates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[1, 2, 3]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7" name="CustomShape 8"/>
          <p:cNvSpPr/>
          <p:nvPr/>
        </p:nvSpPr>
        <p:spPr>
          <a:xfrm>
            <a:off x="3876480" y="1324800"/>
            <a:ext cx="2102760" cy="58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Arial"/>
                <a:ea typeface="AR PL SungtiL GB"/>
              </a:rPr>
              <a:t>Acetylacetonates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[5]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38" name="CustomShape 9"/>
          <p:cNvSpPr/>
          <p:nvPr/>
        </p:nvSpPr>
        <p:spPr>
          <a:xfrm>
            <a:off x="731520" y="8010000"/>
            <a:ext cx="6564960" cy="232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Thermal decomposition following 2 routes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from iron/cobalt oleates in 1-octadecene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[1, 2, 3]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core/shell structure: 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wüstite phase oxidizes to inverse spinel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[2,4]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precise control of size &amp; morphology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size distribution ~5% attainable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reduced magnetization even after full oxidation due to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topotaxial oxidation &amp; formation of anti-phase boundaries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[4]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from iron/cobalt acetylacetonates in dibenzyl ether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[5]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inverse spinel phase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size distribution typically in order of 10 ~ 15%</a:t>
            </a:r>
            <a:endParaRPr b="0" lang="en-US" sz="1800" spc="-1" strike="noStrike">
              <a:latin typeface="Arial"/>
            </a:endParaRPr>
          </a:p>
          <a:p>
            <a:pPr marL="343440" indent="-335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strongly magnetic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39" name="TextShape 10"/>
          <p:cNvSpPr txBox="1"/>
          <p:nvPr/>
        </p:nvSpPr>
        <p:spPr>
          <a:xfrm>
            <a:off x="365760" y="1920240"/>
            <a:ext cx="3017520" cy="553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wüstite phase oxidizing to inverse spinel</a:t>
            </a:r>
            <a:r>
              <a:rPr b="0" lang="en-US" sz="1800" spc="-1" strike="noStrike" baseline="33000">
                <a:solidFill>
                  <a:srgbClr val="2b586c"/>
                </a:solidFill>
                <a:latin typeface="Calibri"/>
                <a:ea typeface="DejaVu Sans"/>
              </a:rPr>
              <a:t>[2,4]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TextShape 11"/>
          <p:cNvSpPr txBox="1"/>
          <p:nvPr/>
        </p:nvSpPr>
        <p:spPr>
          <a:xfrm>
            <a:off x="3657600" y="1920240"/>
            <a:ext cx="2834640" cy="1496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single inverse spinel phase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41" name="TextShape 12"/>
          <p:cNvSpPr txBox="1"/>
          <p:nvPr/>
        </p:nvSpPr>
        <p:spPr>
          <a:xfrm>
            <a:off x="365760" y="3749040"/>
            <a:ext cx="3017520" cy="1240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ce181e"/>
                </a:solidFill>
                <a:latin typeface="Calibri"/>
                <a:ea typeface="DejaVu Sans"/>
              </a:rPr>
              <a:t>-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 core-shell structure and/or anti-phase boundaries  → reduced magnetic moment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cc33"/>
                </a:solidFill>
                <a:latin typeface="Calibri"/>
                <a:ea typeface="DejaVu Sans"/>
              </a:rPr>
              <a:t>+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 size distribution &lt; 10%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2" name="TextShape 13"/>
          <p:cNvSpPr txBox="1"/>
          <p:nvPr/>
        </p:nvSpPr>
        <p:spPr>
          <a:xfrm>
            <a:off x="3657600" y="3715560"/>
            <a:ext cx="2834640" cy="1496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cc33"/>
                </a:solidFill>
                <a:latin typeface="Calibri"/>
                <a:ea typeface="DejaVu Sans"/>
              </a:rPr>
              <a:t>+</a:t>
            </a: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 strongly magnetic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ce181e"/>
                </a:solidFill>
                <a:latin typeface="Calibri"/>
                <a:ea typeface="DejaVu Sans"/>
              </a:rPr>
              <a:t>-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 size distribution 10 ~ 15%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Nanoparticle Structural Characterization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889200" y="1365840"/>
            <a:ext cx="2528640" cy="2282040"/>
          </a:xfrm>
          <a:prstGeom prst="rect">
            <a:avLst/>
          </a:prstGeom>
          <a:ln>
            <a:noFill/>
          </a:ln>
        </p:spPr>
      </p:pic>
      <p:pic>
        <p:nvPicPr>
          <p:cNvPr id="145" name="" descr=""/>
          <p:cNvPicPr/>
          <p:nvPr/>
        </p:nvPicPr>
        <p:blipFill>
          <a:blip r:embed="rId2"/>
          <a:stretch/>
        </p:blipFill>
        <p:spPr>
          <a:xfrm>
            <a:off x="624960" y="397872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4916160" y="136260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147" name="" descr=""/>
          <p:cNvPicPr/>
          <p:nvPr/>
        </p:nvPicPr>
        <p:blipFill>
          <a:blip r:embed="rId4"/>
          <a:stretch/>
        </p:blipFill>
        <p:spPr>
          <a:xfrm>
            <a:off x="4942080" y="3972600"/>
            <a:ext cx="2693520" cy="2282040"/>
          </a:xfrm>
          <a:prstGeom prst="rect">
            <a:avLst/>
          </a:prstGeom>
          <a:ln>
            <a:noFill/>
          </a:ln>
        </p:spPr>
      </p:pic>
      <p:sp>
        <p:nvSpPr>
          <p:cNvPr id="148" name="CustomShape 2"/>
          <p:cNvSpPr/>
          <p:nvPr/>
        </p:nvSpPr>
        <p:spPr>
          <a:xfrm>
            <a:off x="854280" y="822960"/>
            <a:ext cx="260316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Particle Morphology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9" name="CustomShape 3"/>
          <p:cNvSpPr/>
          <p:nvPr/>
        </p:nvSpPr>
        <p:spPr>
          <a:xfrm>
            <a:off x="4989600" y="822960"/>
            <a:ext cx="28656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Crystal Structure &amp; Size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0" name="CustomShape 4"/>
          <p:cNvSpPr/>
          <p:nvPr/>
        </p:nvSpPr>
        <p:spPr>
          <a:xfrm>
            <a:off x="5097600" y="3594960"/>
            <a:ext cx="28656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Cobalt-to-Iron Ratio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1" name="CustomShape 5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6</a:t>
            </a: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Small-Angle Scattering - Superball Form Factor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7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228600" y="4365720"/>
            <a:ext cx="3493800" cy="49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6309360" y="733680"/>
            <a:ext cx="2693160" cy="2281680"/>
          </a:xfrm>
          <a:prstGeom prst="rect">
            <a:avLst/>
          </a:prstGeom>
          <a:ln>
            <a:noFill/>
          </a:ln>
        </p:spPr>
      </p:pic>
      <p:pic>
        <p:nvPicPr>
          <p:cNvPr id="156" name="" descr=""/>
          <p:cNvPicPr/>
          <p:nvPr/>
        </p:nvPicPr>
        <p:blipFill>
          <a:blip r:embed="rId2"/>
          <a:stretch/>
        </p:blipFill>
        <p:spPr>
          <a:xfrm>
            <a:off x="274320" y="376164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157" name="" descr=""/>
          <p:cNvPicPr/>
          <p:nvPr/>
        </p:nvPicPr>
        <p:blipFill>
          <a:blip r:embed="rId3"/>
          <a:stretch/>
        </p:blipFill>
        <p:spPr>
          <a:xfrm>
            <a:off x="3274560" y="3759840"/>
            <a:ext cx="2693520" cy="2282040"/>
          </a:xfrm>
          <a:prstGeom prst="rect">
            <a:avLst/>
          </a:prstGeom>
          <a:ln>
            <a:noFill/>
          </a:ln>
        </p:spPr>
      </p:pic>
      <p:grpSp>
        <p:nvGrpSpPr>
          <p:cNvPr id="158" name="Group 4"/>
          <p:cNvGrpSpPr/>
          <p:nvPr/>
        </p:nvGrpSpPr>
        <p:grpSpPr>
          <a:xfrm>
            <a:off x="2103480" y="2426400"/>
            <a:ext cx="2213640" cy="271800"/>
            <a:chOff x="2103480" y="2426400"/>
            <a:chExt cx="2213640" cy="271800"/>
          </a:xfrm>
        </p:grpSpPr>
        <p:sp>
          <p:nvSpPr>
            <p:cNvPr id="159" name="CustomShape 5"/>
            <p:cNvSpPr/>
            <p:nvPr/>
          </p:nvSpPr>
          <p:spPr>
            <a:xfrm>
              <a:off x="2103480" y="2426400"/>
              <a:ext cx="2213280" cy="270360"/>
            </a:xfrm>
            <a:custGeom>
              <a:avLst/>
              <a:gdLst/>
              <a:ahLst/>
              <a:rect l="l" t="t" r="r" b="b"/>
              <a:pathLst>
                <a:path w="6154" h="757">
                  <a:moveTo>
                    <a:pt x="3076" y="756"/>
                  </a:moveTo>
                  <a:lnTo>
                    <a:pt x="0" y="756"/>
                  </a:lnTo>
                  <a:lnTo>
                    <a:pt x="0" y="0"/>
                  </a:lnTo>
                  <a:lnTo>
                    <a:pt x="6153" y="0"/>
                  </a:lnTo>
                  <a:lnTo>
                    <a:pt x="6153" y="756"/>
                  </a:lnTo>
                  <a:lnTo>
                    <a:pt x="3076" y="756"/>
                  </a:lnTo>
                </a:path>
              </a:pathLst>
            </a:custGeom>
            <a:solidFill>
              <a:srgbClr val="ffffff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" name="CustomShape 6"/>
            <p:cNvSpPr/>
            <p:nvPr/>
          </p:nvSpPr>
          <p:spPr>
            <a:xfrm>
              <a:off x="2107080" y="2531160"/>
              <a:ext cx="127440" cy="117360"/>
            </a:xfrm>
            <a:custGeom>
              <a:avLst/>
              <a:gdLst/>
              <a:ahLst/>
              <a:rect l="l" t="t" r="r" b="b"/>
              <a:pathLst>
                <a:path w="360" h="332">
                  <a:moveTo>
                    <a:pt x="210" y="162"/>
                  </a:moveTo>
                  <a:lnTo>
                    <a:pt x="359" y="0"/>
                  </a:lnTo>
                  <a:lnTo>
                    <a:pt x="297" y="0"/>
                  </a:lnTo>
                  <a:lnTo>
                    <a:pt x="192" y="121"/>
                  </a:lnTo>
                  <a:lnTo>
                    <a:pt x="135" y="0"/>
                  </a:lnTo>
                  <a:lnTo>
                    <a:pt x="76" y="0"/>
                  </a:lnTo>
                  <a:lnTo>
                    <a:pt x="151" y="162"/>
                  </a:lnTo>
                  <a:lnTo>
                    <a:pt x="0" y="331"/>
                  </a:lnTo>
                  <a:lnTo>
                    <a:pt x="62" y="331"/>
                  </a:lnTo>
                  <a:lnTo>
                    <a:pt x="173" y="204"/>
                  </a:lnTo>
                  <a:lnTo>
                    <a:pt x="229" y="331"/>
                  </a:lnTo>
                  <a:lnTo>
                    <a:pt x="288" y="331"/>
                  </a:lnTo>
                  <a:lnTo>
                    <a:pt x="210" y="162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CustomShape 7"/>
            <p:cNvSpPr/>
            <p:nvPr/>
          </p:nvSpPr>
          <p:spPr>
            <a:xfrm>
              <a:off x="2244960" y="2426760"/>
              <a:ext cx="85320" cy="127440"/>
            </a:xfrm>
            <a:custGeom>
              <a:avLst/>
              <a:gdLst/>
              <a:ahLst/>
              <a:rect l="l" t="t" r="r" b="b"/>
              <a:pathLst>
                <a:path w="243" h="360">
                  <a:moveTo>
                    <a:pt x="239" y="316"/>
                  </a:moveTo>
                  <a:lnTo>
                    <a:pt x="50" y="316"/>
                  </a:lnTo>
                  <a:cubicBezTo>
                    <a:pt x="55" y="285"/>
                    <a:pt x="71" y="267"/>
                    <a:pt x="115" y="241"/>
                  </a:cubicBezTo>
                  <a:lnTo>
                    <a:pt x="166" y="213"/>
                  </a:lnTo>
                  <a:cubicBezTo>
                    <a:pt x="216" y="186"/>
                    <a:pt x="242" y="150"/>
                    <a:pt x="242" y="106"/>
                  </a:cubicBezTo>
                  <a:cubicBezTo>
                    <a:pt x="242" y="75"/>
                    <a:pt x="230" y="48"/>
                    <a:pt x="209" y="29"/>
                  </a:cubicBezTo>
                  <a:cubicBezTo>
                    <a:pt x="187" y="9"/>
                    <a:pt x="161" y="0"/>
                    <a:pt x="127" y="0"/>
                  </a:cubicBezTo>
                  <a:cubicBezTo>
                    <a:pt x="81" y="0"/>
                    <a:pt x="48" y="16"/>
                    <a:pt x="27" y="47"/>
                  </a:cubicBezTo>
                  <a:cubicBezTo>
                    <a:pt x="14" y="67"/>
                    <a:pt x="9" y="88"/>
                    <a:pt x="9" y="124"/>
                  </a:cubicBezTo>
                  <a:lnTo>
                    <a:pt x="53" y="124"/>
                  </a:lnTo>
                  <a:cubicBezTo>
                    <a:pt x="55" y="101"/>
                    <a:pt x="58" y="85"/>
                    <a:pt x="63" y="74"/>
                  </a:cubicBezTo>
                  <a:cubicBezTo>
                    <a:pt x="75" y="52"/>
                    <a:pt x="98" y="39"/>
                    <a:pt x="125" y="39"/>
                  </a:cubicBezTo>
                  <a:cubicBezTo>
                    <a:pt x="166" y="39"/>
                    <a:pt x="196" y="68"/>
                    <a:pt x="196" y="107"/>
                  </a:cubicBezTo>
                  <a:cubicBezTo>
                    <a:pt x="196" y="136"/>
                    <a:pt x="180" y="159"/>
                    <a:pt x="148" y="177"/>
                  </a:cubicBezTo>
                  <a:lnTo>
                    <a:pt x="101" y="203"/>
                  </a:lnTo>
                  <a:cubicBezTo>
                    <a:pt x="26" y="247"/>
                    <a:pt x="4" y="280"/>
                    <a:pt x="0" y="359"/>
                  </a:cubicBezTo>
                  <a:lnTo>
                    <a:pt x="239" y="359"/>
                  </a:lnTo>
                  <a:lnTo>
                    <a:pt x="239" y="316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" name="CustomShape 8"/>
            <p:cNvSpPr/>
            <p:nvPr/>
          </p:nvSpPr>
          <p:spPr>
            <a:xfrm>
              <a:off x="2341440" y="2458080"/>
              <a:ext cx="104040" cy="135000"/>
            </a:xfrm>
            <a:custGeom>
              <a:avLst/>
              <a:gdLst/>
              <a:ahLst/>
              <a:rect l="l" t="t" r="r" b="b"/>
              <a:pathLst>
                <a:path w="295" h="381">
                  <a:moveTo>
                    <a:pt x="0" y="380"/>
                  </a:moveTo>
                  <a:lnTo>
                    <a:pt x="43" y="380"/>
                  </a:lnTo>
                  <a:lnTo>
                    <a:pt x="73" y="239"/>
                  </a:lnTo>
                  <a:cubicBezTo>
                    <a:pt x="89" y="270"/>
                    <a:pt x="109" y="285"/>
                    <a:pt x="145" y="285"/>
                  </a:cubicBezTo>
                  <a:cubicBezTo>
                    <a:pt x="184" y="285"/>
                    <a:pt x="223" y="266"/>
                    <a:pt x="249" y="234"/>
                  </a:cubicBezTo>
                  <a:cubicBezTo>
                    <a:pt x="276" y="201"/>
                    <a:pt x="294" y="148"/>
                    <a:pt x="294" y="99"/>
                  </a:cubicBezTo>
                  <a:cubicBezTo>
                    <a:pt x="294" y="37"/>
                    <a:pt x="259" y="0"/>
                    <a:pt x="206" y="0"/>
                  </a:cubicBezTo>
                  <a:cubicBezTo>
                    <a:pt x="183" y="0"/>
                    <a:pt x="161" y="7"/>
                    <a:pt x="140" y="20"/>
                  </a:cubicBezTo>
                  <a:cubicBezTo>
                    <a:pt x="124" y="30"/>
                    <a:pt x="118" y="36"/>
                    <a:pt x="111" y="50"/>
                  </a:cubicBezTo>
                  <a:lnTo>
                    <a:pt x="121" y="7"/>
                  </a:lnTo>
                  <a:lnTo>
                    <a:pt x="79" y="7"/>
                  </a:lnTo>
                  <a:lnTo>
                    <a:pt x="0" y="380"/>
                  </a:lnTo>
                  <a:moveTo>
                    <a:pt x="189" y="39"/>
                  </a:moveTo>
                  <a:cubicBezTo>
                    <a:pt x="226" y="39"/>
                    <a:pt x="249" y="65"/>
                    <a:pt x="249" y="109"/>
                  </a:cubicBezTo>
                  <a:cubicBezTo>
                    <a:pt x="249" y="137"/>
                    <a:pt x="240" y="168"/>
                    <a:pt x="226" y="194"/>
                  </a:cubicBezTo>
                  <a:cubicBezTo>
                    <a:pt x="207" y="229"/>
                    <a:pt x="183" y="245"/>
                    <a:pt x="150" y="245"/>
                  </a:cubicBezTo>
                  <a:cubicBezTo>
                    <a:pt x="112" y="245"/>
                    <a:pt x="89" y="220"/>
                    <a:pt x="89" y="180"/>
                  </a:cubicBezTo>
                  <a:cubicBezTo>
                    <a:pt x="89" y="149"/>
                    <a:pt x="98" y="116"/>
                    <a:pt x="112" y="90"/>
                  </a:cubicBezTo>
                  <a:cubicBezTo>
                    <a:pt x="131" y="56"/>
                    <a:pt x="157" y="39"/>
                    <a:pt x="189" y="39"/>
                  </a:cubicBez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CustomShape 9"/>
            <p:cNvSpPr/>
            <p:nvPr/>
          </p:nvSpPr>
          <p:spPr>
            <a:xfrm>
              <a:off x="2519640" y="2541960"/>
              <a:ext cx="108720" cy="108720"/>
            </a:xfrm>
            <a:custGeom>
              <a:avLst/>
              <a:gdLst/>
              <a:ahLst/>
              <a:rect l="l" t="t" r="r" b="b"/>
              <a:pathLst>
                <a:path w="308" h="308">
                  <a:moveTo>
                    <a:pt x="307" y="131"/>
                  </a:moveTo>
                  <a:lnTo>
                    <a:pt x="176" y="131"/>
                  </a:lnTo>
                  <a:lnTo>
                    <a:pt x="176" y="0"/>
                  </a:lnTo>
                  <a:lnTo>
                    <a:pt x="131" y="0"/>
                  </a:lnTo>
                  <a:lnTo>
                    <a:pt x="131" y="131"/>
                  </a:lnTo>
                  <a:lnTo>
                    <a:pt x="0" y="131"/>
                  </a:lnTo>
                  <a:lnTo>
                    <a:pt x="0" y="176"/>
                  </a:lnTo>
                  <a:lnTo>
                    <a:pt x="131" y="176"/>
                  </a:lnTo>
                  <a:lnTo>
                    <a:pt x="131" y="307"/>
                  </a:lnTo>
                  <a:lnTo>
                    <a:pt x="176" y="307"/>
                  </a:lnTo>
                  <a:lnTo>
                    <a:pt x="176" y="176"/>
                  </a:lnTo>
                  <a:lnTo>
                    <a:pt x="307" y="176"/>
                  </a:lnTo>
                  <a:lnTo>
                    <a:pt x="307" y="131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" name="CustomShape 10"/>
            <p:cNvSpPr/>
            <p:nvPr/>
          </p:nvSpPr>
          <p:spPr>
            <a:xfrm>
              <a:off x="2693880" y="2531160"/>
              <a:ext cx="131040" cy="167040"/>
            </a:xfrm>
            <a:custGeom>
              <a:avLst/>
              <a:gdLst/>
              <a:ahLst/>
              <a:rect l="l" t="t" r="r" b="b"/>
              <a:pathLst>
                <a:path w="370" h="470">
                  <a:moveTo>
                    <a:pt x="312" y="0"/>
                  </a:moveTo>
                  <a:lnTo>
                    <a:pt x="164" y="257"/>
                  </a:lnTo>
                  <a:lnTo>
                    <a:pt x="135" y="0"/>
                  </a:lnTo>
                  <a:lnTo>
                    <a:pt x="78" y="0"/>
                  </a:lnTo>
                  <a:lnTo>
                    <a:pt x="121" y="334"/>
                  </a:lnTo>
                  <a:lnTo>
                    <a:pt x="89" y="384"/>
                  </a:lnTo>
                  <a:cubicBezTo>
                    <a:pt x="72" y="411"/>
                    <a:pt x="62" y="417"/>
                    <a:pt x="37" y="417"/>
                  </a:cubicBezTo>
                  <a:cubicBezTo>
                    <a:pt x="32" y="417"/>
                    <a:pt x="27" y="417"/>
                    <a:pt x="10" y="414"/>
                  </a:cubicBezTo>
                  <a:lnTo>
                    <a:pt x="0" y="462"/>
                  </a:lnTo>
                  <a:cubicBezTo>
                    <a:pt x="12" y="468"/>
                    <a:pt x="19" y="469"/>
                    <a:pt x="32" y="469"/>
                  </a:cubicBezTo>
                  <a:cubicBezTo>
                    <a:pt x="76" y="469"/>
                    <a:pt x="108" y="447"/>
                    <a:pt x="135" y="400"/>
                  </a:cubicBezTo>
                  <a:lnTo>
                    <a:pt x="369" y="0"/>
                  </a:lnTo>
                  <a:lnTo>
                    <a:pt x="312" y="0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CustomShape 11"/>
            <p:cNvSpPr/>
            <p:nvPr/>
          </p:nvSpPr>
          <p:spPr>
            <a:xfrm>
              <a:off x="2835000" y="2426760"/>
              <a:ext cx="85320" cy="127440"/>
            </a:xfrm>
            <a:custGeom>
              <a:avLst/>
              <a:gdLst/>
              <a:ahLst/>
              <a:rect l="l" t="t" r="r" b="b"/>
              <a:pathLst>
                <a:path w="243" h="360">
                  <a:moveTo>
                    <a:pt x="239" y="316"/>
                  </a:moveTo>
                  <a:lnTo>
                    <a:pt x="50" y="316"/>
                  </a:lnTo>
                  <a:cubicBezTo>
                    <a:pt x="54" y="285"/>
                    <a:pt x="70" y="267"/>
                    <a:pt x="115" y="241"/>
                  </a:cubicBezTo>
                  <a:lnTo>
                    <a:pt x="165" y="213"/>
                  </a:lnTo>
                  <a:cubicBezTo>
                    <a:pt x="216" y="186"/>
                    <a:pt x="242" y="150"/>
                    <a:pt x="242" y="106"/>
                  </a:cubicBezTo>
                  <a:cubicBezTo>
                    <a:pt x="242" y="75"/>
                    <a:pt x="230" y="48"/>
                    <a:pt x="208" y="29"/>
                  </a:cubicBezTo>
                  <a:cubicBezTo>
                    <a:pt x="187" y="9"/>
                    <a:pt x="161" y="0"/>
                    <a:pt x="126" y="0"/>
                  </a:cubicBezTo>
                  <a:cubicBezTo>
                    <a:pt x="80" y="0"/>
                    <a:pt x="47" y="16"/>
                    <a:pt x="27" y="47"/>
                  </a:cubicBezTo>
                  <a:cubicBezTo>
                    <a:pt x="14" y="67"/>
                    <a:pt x="8" y="88"/>
                    <a:pt x="8" y="124"/>
                  </a:cubicBezTo>
                  <a:lnTo>
                    <a:pt x="53" y="124"/>
                  </a:lnTo>
                  <a:cubicBezTo>
                    <a:pt x="54" y="101"/>
                    <a:pt x="57" y="85"/>
                    <a:pt x="63" y="74"/>
                  </a:cubicBezTo>
                  <a:cubicBezTo>
                    <a:pt x="75" y="52"/>
                    <a:pt x="98" y="39"/>
                    <a:pt x="125" y="39"/>
                  </a:cubicBezTo>
                  <a:cubicBezTo>
                    <a:pt x="165" y="39"/>
                    <a:pt x="195" y="68"/>
                    <a:pt x="195" y="107"/>
                  </a:cubicBezTo>
                  <a:cubicBezTo>
                    <a:pt x="195" y="136"/>
                    <a:pt x="180" y="159"/>
                    <a:pt x="148" y="177"/>
                  </a:cubicBezTo>
                  <a:lnTo>
                    <a:pt x="100" y="203"/>
                  </a:lnTo>
                  <a:cubicBezTo>
                    <a:pt x="26" y="247"/>
                    <a:pt x="4" y="280"/>
                    <a:pt x="0" y="359"/>
                  </a:cubicBezTo>
                  <a:lnTo>
                    <a:pt x="239" y="359"/>
                  </a:lnTo>
                  <a:lnTo>
                    <a:pt x="239" y="316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6" name="CustomShape 12"/>
            <p:cNvSpPr/>
            <p:nvPr/>
          </p:nvSpPr>
          <p:spPr>
            <a:xfrm>
              <a:off x="2931120" y="2458080"/>
              <a:ext cx="104040" cy="135000"/>
            </a:xfrm>
            <a:custGeom>
              <a:avLst/>
              <a:gdLst/>
              <a:ahLst/>
              <a:rect l="l" t="t" r="r" b="b"/>
              <a:pathLst>
                <a:path w="295" h="381">
                  <a:moveTo>
                    <a:pt x="0" y="380"/>
                  </a:moveTo>
                  <a:lnTo>
                    <a:pt x="44" y="380"/>
                  </a:lnTo>
                  <a:lnTo>
                    <a:pt x="74" y="239"/>
                  </a:lnTo>
                  <a:cubicBezTo>
                    <a:pt x="90" y="270"/>
                    <a:pt x="110" y="285"/>
                    <a:pt x="146" y="285"/>
                  </a:cubicBezTo>
                  <a:cubicBezTo>
                    <a:pt x="185" y="285"/>
                    <a:pt x="224" y="266"/>
                    <a:pt x="250" y="234"/>
                  </a:cubicBezTo>
                  <a:cubicBezTo>
                    <a:pt x="277" y="201"/>
                    <a:pt x="294" y="148"/>
                    <a:pt x="294" y="99"/>
                  </a:cubicBezTo>
                  <a:cubicBezTo>
                    <a:pt x="294" y="37"/>
                    <a:pt x="260" y="0"/>
                    <a:pt x="206" y="0"/>
                  </a:cubicBezTo>
                  <a:cubicBezTo>
                    <a:pt x="183" y="0"/>
                    <a:pt x="162" y="7"/>
                    <a:pt x="140" y="20"/>
                  </a:cubicBezTo>
                  <a:cubicBezTo>
                    <a:pt x="124" y="30"/>
                    <a:pt x="119" y="36"/>
                    <a:pt x="111" y="50"/>
                  </a:cubicBezTo>
                  <a:lnTo>
                    <a:pt x="121" y="7"/>
                  </a:lnTo>
                  <a:lnTo>
                    <a:pt x="80" y="7"/>
                  </a:lnTo>
                  <a:lnTo>
                    <a:pt x="0" y="380"/>
                  </a:lnTo>
                  <a:moveTo>
                    <a:pt x="189" y="39"/>
                  </a:moveTo>
                  <a:cubicBezTo>
                    <a:pt x="227" y="39"/>
                    <a:pt x="250" y="65"/>
                    <a:pt x="250" y="109"/>
                  </a:cubicBezTo>
                  <a:cubicBezTo>
                    <a:pt x="250" y="137"/>
                    <a:pt x="241" y="168"/>
                    <a:pt x="227" y="194"/>
                  </a:cubicBezTo>
                  <a:cubicBezTo>
                    <a:pt x="208" y="229"/>
                    <a:pt x="183" y="245"/>
                    <a:pt x="150" y="245"/>
                  </a:cubicBezTo>
                  <a:cubicBezTo>
                    <a:pt x="113" y="245"/>
                    <a:pt x="90" y="220"/>
                    <a:pt x="90" y="180"/>
                  </a:cubicBezTo>
                  <a:cubicBezTo>
                    <a:pt x="90" y="149"/>
                    <a:pt x="98" y="116"/>
                    <a:pt x="113" y="90"/>
                  </a:cubicBezTo>
                  <a:cubicBezTo>
                    <a:pt x="133" y="56"/>
                    <a:pt x="157" y="39"/>
                    <a:pt x="189" y="39"/>
                  </a:cubicBez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CustomShape 13"/>
            <p:cNvSpPr/>
            <p:nvPr/>
          </p:nvSpPr>
          <p:spPr>
            <a:xfrm>
              <a:off x="3109680" y="2541960"/>
              <a:ext cx="108360" cy="108720"/>
            </a:xfrm>
            <a:custGeom>
              <a:avLst/>
              <a:gdLst/>
              <a:ahLst/>
              <a:rect l="l" t="t" r="r" b="b"/>
              <a:pathLst>
                <a:path w="307" h="308">
                  <a:moveTo>
                    <a:pt x="306" y="131"/>
                  </a:moveTo>
                  <a:lnTo>
                    <a:pt x="175" y="131"/>
                  </a:lnTo>
                  <a:lnTo>
                    <a:pt x="175" y="0"/>
                  </a:lnTo>
                  <a:lnTo>
                    <a:pt x="131" y="0"/>
                  </a:lnTo>
                  <a:lnTo>
                    <a:pt x="131" y="131"/>
                  </a:lnTo>
                  <a:lnTo>
                    <a:pt x="0" y="131"/>
                  </a:lnTo>
                  <a:lnTo>
                    <a:pt x="0" y="176"/>
                  </a:lnTo>
                  <a:lnTo>
                    <a:pt x="131" y="176"/>
                  </a:lnTo>
                  <a:lnTo>
                    <a:pt x="131" y="307"/>
                  </a:lnTo>
                  <a:lnTo>
                    <a:pt x="175" y="307"/>
                  </a:lnTo>
                  <a:lnTo>
                    <a:pt x="175" y="176"/>
                  </a:lnTo>
                  <a:lnTo>
                    <a:pt x="306" y="176"/>
                  </a:lnTo>
                  <a:lnTo>
                    <a:pt x="306" y="131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8" name="CustomShape 14"/>
            <p:cNvSpPr/>
            <p:nvPr/>
          </p:nvSpPr>
          <p:spPr>
            <a:xfrm>
              <a:off x="3288960" y="2531160"/>
              <a:ext cx="118080" cy="117360"/>
            </a:xfrm>
            <a:custGeom>
              <a:avLst/>
              <a:gdLst/>
              <a:ahLst/>
              <a:rect l="l" t="t" r="r" b="b"/>
              <a:pathLst>
                <a:path w="334" h="332">
                  <a:moveTo>
                    <a:pt x="333" y="0"/>
                  </a:moveTo>
                  <a:lnTo>
                    <a:pt x="85" y="0"/>
                  </a:lnTo>
                  <a:lnTo>
                    <a:pt x="75" y="46"/>
                  </a:lnTo>
                  <a:lnTo>
                    <a:pt x="262" y="46"/>
                  </a:lnTo>
                  <a:lnTo>
                    <a:pt x="11" y="285"/>
                  </a:lnTo>
                  <a:lnTo>
                    <a:pt x="0" y="331"/>
                  </a:lnTo>
                  <a:lnTo>
                    <a:pt x="271" y="331"/>
                  </a:lnTo>
                  <a:lnTo>
                    <a:pt x="279" y="286"/>
                  </a:lnTo>
                  <a:lnTo>
                    <a:pt x="73" y="286"/>
                  </a:lnTo>
                  <a:lnTo>
                    <a:pt x="321" y="47"/>
                  </a:lnTo>
                  <a:lnTo>
                    <a:pt x="333" y="0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9" name="CustomShape 15"/>
            <p:cNvSpPr/>
            <p:nvPr/>
          </p:nvSpPr>
          <p:spPr>
            <a:xfrm>
              <a:off x="3418200" y="2426760"/>
              <a:ext cx="84960" cy="127440"/>
            </a:xfrm>
            <a:custGeom>
              <a:avLst/>
              <a:gdLst/>
              <a:ahLst/>
              <a:rect l="l" t="t" r="r" b="b"/>
              <a:pathLst>
                <a:path w="242" h="360">
                  <a:moveTo>
                    <a:pt x="239" y="316"/>
                  </a:moveTo>
                  <a:lnTo>
                    <a:pt x="50" y="316"/>
                  </a:lnTo>
                  <a:cubicBezTo>
                    <a:pt x="54" y="285"/>
                    <a:pt x="70" y="267"/>
                    <a:pt x="115" y="241"/>
                  </a:cubicBezTo>
                  <a:lnTo>
                    <a:pt x="165" y="213"/>
                  </a:lnTo>
                  <a:cubicBezTo>
                    <a:pt x="215" y="186"/>
                    <a:pt x="241" y="150"/>
                    <a:pt x="241" y="106"/>
                  </a:cubicBezTo>
                  <a:cubicBezTo>
                    <a:pt x="241" y="75"/>
                    <a:pt x="230" y="48"/>
                    <a:pt x="208" y="29"/>
                  </a:cubicBezTo>
                  <a:cubicBezTo>
                    <a:pt x="187" y="9"/>
                    <a:pt x="161" y="0"/>
                    <a:pt x="126" y="0"/>
                  </a:cubicBezTo>
                  <a:cubicBezTo>
                    <a:pt x="80" y="0"/>
                    <a:pt x="47" y="16"/>
                    <a:pt x="27" y="47"/>
                  </a:cubicBezTo>
                  <a:cubicBezTo>
                    <a:pt x="14" y="67"/>
                    <a:pt x="8" y="88"/>
                    <a:pt x="8" y="124"/>
                  </a:cubicBezTo>
                  <a:lnTo>
                    <a:pt x="53" y="124"/>
                  </a:lnTo>
                  <a:cubicBezTo>
                    <a:pt x="54" y="101"/>
                    <a:pt x="57" y="85"/>
                    <a:pt x="63" y="74"/>
                  </a:cubicBezTo>
                  <a:cubicBezTo>
                    <a:pt x="74" y="52"/>
                    <a:pt x="97" y="39"/>
                    <a:pt x="125" y="39"/>
                  </a:cubicBezTo>
                  <a:cubicBezTo>
                    <a:pt x="165" y="39"/>
                    <a:pt x="195" y="68"/>
                    <a:pt x="195" y="107"/>
                  </a:cubicBezTo>
                  <a:cubicBezTo>
                    <a:pt x="195" y="136"/>
                    <a:pt x="179" y="159"/>
                    <a:pt x="146" y="177"/>
                  </a:cubicBezTo>
                  <a:lnTo>
                    <a:pt x="100" y="203"/>
                  </a:lnTo>
                  <a:cubicBezTo>
                    <a:pt x="25" y="247"/>
                    <a:pt x="4" y="280"/>
                    <a:pt x="0" y="359"/>
                  </a:cubicBezTo>
                  <a:lnTo>
                    <a:pt x="239" y="359"/>
                  </a:lnTo>
                  <a:lnTo>
                    <a:pt x="239" y="316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0" name="CustomShape 16"/>
            <p:cNvSpPr/>
            <p:nvPr/>
          </p:nvSpPr>
          <p:spPr>
            <a:xfrm>
              <a:off x="3514320" y="2458080"/>
              <a:ext cx="104040" cy="135000"/>
            </a:xfrm>
            <a:custGeom>
              <a:avLst/>
              <a:gdLst/>
              <a:ahLst/>
              <a:rect l="l" t="t" r="r" b="b"/>
              <a:pathLst>
                <a:path w="295" h="381">
                  <a:moveTo>
                    <a:pt x="0" y="380"/>
                  </a:moveTo>
                  <a:lnTo>
                    <a:pt x="44" y="380"/>
                  </a:lnTo>
                  <a:lnTo>
                    <a:pt x="74" y="239"/>
                  </a:lnTo>
                  <a:cubicBezTo>
                    <a:pt x="90" y="270"/>
                    <a:pt x="110" y="285"/>
                    <a:pt x="146" y="285"/>
                  </a:cubicBezTo>
                  <a:cubicBezTo>
                    <a:pt x="185" y="285"/>
                    <a:pt x="224" y="266"/>
                    <a:pt x="249" y="234"/>
                  </a:cubicBezTo>
                  <a:cubicBezTo>
                    <a:pt x="277" y="201"/>
                    <a:pt x="294" y="148"/>
                    <a:pt x="294" y="99"/>
                  </a:cubicBezTo>
                  <a:cubicBezTo>
                    <a:pt x="294" y="37"/>
                    <a:pt x="259" y="0"/>
                    <a:pt x="206" y="0"/>
                  </a:cubicBezTo>
                  <a:cubicBezTo>
                    <a:pt x="183" y="0"/>
                    <a:pt x="162" y="7"/>
                    <a:pt x="140" y="20"/>
                  </a:cubicBezTo>
                  <a:cubicBezTo>
                    <a:pt x="124" y="30"/>
                    <a:pt x="118" y="36"/>
                    <a:pt x="111" y="50"/>
                  </a:cubicBezTo>
                  <a:lnTo>
                    <a:pt x="121" y="7"/>
                  </a:lnTo>
                  <a:lnTo>
                    <a:pt x="80" y="7"/>
                  </a:lnTo>
                  <a:lnTo>
                    <a:pt x="0" y="380"/>
                  </a:lnTo>
                  <a:moveTo>
                    <a:pt x="189" y="39"/>
                  </a:moveTo>
                  <a:cubicBezTo>
                    <a:pt x="226" y="39"/>
                    <a:pt x="249" y="65"/>
                    <a:pt x="249" y="109"/>
                  </a:cubicBezTo>
                  <a:cubicBezTo>
                    <a:pt x="249" y="137"/>
                    <a:pt x="241" y="168"/>
                    <a:pt x="226" y="194"/>
                  </a:cubicBezTo>
                  <a:cubicBezTo>
                    <a:pt x="208" y="229"/>
                    <a:pt x="183" y="245"/>
                    <a:pt x="150" y="245"/>
                  </a:cubicBezTo>
                  <a:cubicBezTo>
                    <a:pt x="113" y="245"/>
                    <a:pt x="90" y="220"/>
                    <a:pt x="90" y="180"/>
                  </a:cubicBezTo>
                  <a:cubicBezTo>
                    <a:pt x="90" y="149"/>
                    <a:pt x="98" y="116"/>
                    <a:pt x="113" y="90"/>
                  </a:cubicBezTo>
                  <a:cubicBezTo>
                    <a:pt x="131" y="56"/>
                    <a:pt x="157" y="39"/>
                    <a:pt x="189" y="39"/>
                  </a:cubicBez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" name="CustomShape 17"/>
            <p:cNvSpPr/>
            <p:nvPr/>
          </p:nvSpPr>
          <p:spPr>
            <a:xfrm>
              <a:off x="3713040" y="2504520"/>
              <a:ext cx="137520" cy="174960"/>
            </a:xfrm>
            <a:custGeom>
              <a:avLst/>
              <a:gdLst/>
              <a:ahLst/>
              <a:rect l="l" t="t" r="r" b="b"/>
              <a:pathLst>
                <a:path w="388" h="492">
                  <a:moveTo>
                    <a:pt x="376" y="28"/>
                  </a:moveTo>
                  <a:cubicBezTo>
                    <a:pt x="383" y="23"/>
                    <a:pt x="387" y="21"/>
                    <a:pt x="387" y="13"/>
                  </a:cubicBezTo>
                  <a:cubicBezTo>
                    <a:pt x="387" y="6"/>
                    <a:pt x="383" y="0"/>
                    <a:pt x="376" y="0"/>
                  </a:cubicBezTo>
                  <a:cubicBezTo>
                    <a:pt x="371" y="0"/>
                    <a:pt x="366" y="3"/>
                    <a:pt x="364" y="5"/>
                  </a:cubicBezTo>
                  <a:lnTo>
                    <a:pt x="13" y="170"/>
                  </a:lnTo>
                  <a:cubicBezTo>
                    <a:pt x="1" y="175"/>
                    <a:pt x="0" y="179"/>
                    <a:pt x="0" y="185"/>
                  </a:cubicBezTo>
                  <a:cubicBezTo>
                    <a:pt x="0" y="190"/>
                    <a:pt x="4" y="195"/>
                    <a:pt x="13" y="198"/>
                  </a:cubicBezTo>
                  <a:lnTo>
                    <a:pt x="364" y="363"/>
                  </a:lnTo>
                  <a:cubicBezTo>
                    <a:pt x="371" y="367"/>
                    <a:pt x="373" y="367"/>
                    <a:pt x="376" y="367"/>
                  </a:cubicBezTo>
                  <a:cubicBezTo>
                    <a:pt x="381" y="367"/>
                    <a:pt x="387" y="362"/>
                    <a:pt x="387" y="354"/>
                  </a:cubicBezTo>
                  <a:cubicBezTo>
                    <a:pt x="387" y="349"/>
                    <a:pt x="386" y="346"/>
                    <a:pt x="374" y="340"/>
                  </a:cubicBezTo>
                  <a:lnTo>
                    <a:pt x="43" y="185"/>
                  </a:lnTo>
                  <a:lnTo>
                    <a:pt x="376" y="28"/>
                  </a:lnTo>
                  <a:moveTo>
                    <a:pt x="366" y="491"/>
                  </a:moveTo>
                  <a:cubicBezTo>
                    <a:pt x="376" y="491"/>
                    <a:pt x="387" y="491"/>
                    <a:pt x="387" y="478"/>
                  </a:cubicBezTo>
                  <a:cubicBezTo>
                    <a:pt x="387" y="465"/>
                    <a:pt x="374" y="465"/>
                    <a:pt x="366" y="465"/>
                  </a:cubicBezTo>
                  <a:lnTo>
                    <a:pt x="23" y="465"/>
                  </a:lnTo>
                  <a:cubicBezTo>
                    <a:pt x="13" y="465"/>
                    <a:pt x="0" y="465"/>
                    <a:pt x="0" y="478"/>
                  </a:cubicBezTo>
                  <a:cubicBezTo>
                    <a:pt x="0" y="491"/>
                    <a:pt x="11" y="491"/>
                    <a:pt x="21" y="491"/>
                  </a:cubicBezTo>
                  <a:lnTo>
                    <a:pt x="366" y="491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CustomShape 18"/>
            <p:cNvSpPr/>
            <p:nvPr/>
          </p:nvSpPr>
          <p:spPr>
            <a:xfrm>
              <a:off x="3955680" y="2484360"/>
              <a:ext cx="151920" cy="164160"/>
            </a:xfrm>
            <a:custGeom>
              <a:avLst/>
              <a:gdLst/>
              <a:ahLst/>
              <a:rect l="l" t="t" r="r" b="b"/>
              <a:pathLst>
                <a:path w="428" h="462">
                  <a:moveTo>
                    <a:pt x="102" y="262"/>
                  </a:moveTo>
                  <a:lnTo>
                    <a:pt x="253" y="262"/>
                  </a:lnTo>
                  <a:cubicBezTo>
                    <a:pt x="293" y="262"/>
                    <a:pt x="316" y="279"/>
                    <a:pt x="316" y="310"/>
                  </a:cubicBezTo>
                  <a:cubicBezTo>
                    <a:pt x="316" y="321"/>
                    <a:pt x="315" y="334"/>
                    <a:pt x="311" y="347"/>
                  </a:cubicBezTo>
                  <a:cubicBezTo>
                    <a:pt x="296" y="410"/>
                    <a:pt x="296" y="410"/>
                    <a:pt x="296" y="431"/>
                  </a:cubicBezTo>
                  <a:cubicBezTo>
                    <a:pt x="296" y="441"/>
                    <a:pt x="296" y="448"/>
                    <a:pt x="299" y="461"/>
                  </a:cubicBezTo>
                  <a:lnTo>
                    <a:pt x="370" y="461"/>
                  </a:lnTo>
                  <a:lnTo>
                    <a:pt x="374" y="446"/>
                  </a:lnTo>
                  <a:cubicBezTo>
                    <a:pt x="365" y="439"/>
                    <a:pt x="360" y="426"/>
                    <a:pt x="360" y="413"/>
                  </a:cubicBezTo>
                  <a:cubicBezTo>
                    <a:pt x="360" y="405"/>
                    <a:pt x="361" y="395"/>
                    <a:pt x="364" y="382"/>
                  </a:cubicBezTo>
                  <a:cubicBezTo>
                    <a:pt x="373" y="338"/>
                    <a:pt x="377" y="305"/>
                    <a:pt x="377" y="294"/>
                  </a:cubicBezTo>
                  <a:cubicBezTo>
                    <a:pt x="377" y="266"/>
                    <a:pt x="368" y="254"/>
                    <a:pt x="339" y="233"/>
                  </a:cubicBezTo>
                  <a:cubicBezTo>
                    <a:pt x="364" y="219"/>
                    <a:pt x="374" y="213"/>
                    <a:pt x="386" y="202"/>
                  </a:cubicBezTo>
                  <a:cubicBezTo>
                    <a:pt x="410" y="179"/>
                    <a:pt x="427" y="137"/>
                    <a:pt x="427" y="98"/>
                  </a:cubicBezTo>
                  <a:cubicBezTo>
                    <a:pt x="427" y="30"/>
                    <a:pt x="391" y="0"/>
                    <a:pt x="311" y="0"/>
                  </a:cubicBezTo>
                  <a:lnTo>
                    <a:pt x="98" y="0"/>
                  </a:lnTo>
                  <a:lnTo>
                    <a:pt x="0" y="461"/>
                  </a:lnTo>
                  <a:lnTo>
                    <a:pt x="59" y="461"/>
                  </a:lnTo>
                  <a:lnTo>
                    <a:pt x="102" y="262"/>
                  </a:lnTo>
                  <a:moveTo>
                    <a:pt x="112" y="210"/>
                  </a:moveTo>
                  <a:lnTo>
                    <a:pt x="147" y="52"/>
                  </a:lnTo>
                  <a:lnTo>
                    <a:pt x="292" y="52"/>
                  </a:lnTo>
                  <a:cubicBezTo>
                    <a:pt x="325" y="52"/>
                    <a:pt x="342" y="56"/>
                    <a:pt x="354" y="69"/>
                  </a:cubicBezTo>
                  <a:cubicBezTo>
                    <a:pt x="362" y="78"/>
                    <a:pt x="367" y="94"/>
                    <a:pt x="367" y="108"/>
                  </a:cubicBezTo>
                  <a:cubicBezTo>
                    <a:pt x="367" y="131"/>
                    <a:pt x="358" y="160"/>
                    <a:pt x="344" y="177"/>
                  </a:cubicBezTo>
                  <a:cubicBezTo>
                    <a:pt x="325" y="200"/>
                    <a:pt x="299" y="210"/>
                    <a:pt x="259" y="210"/>
                  </a:cubicBezTo>
                  <a:lnTo>
                    <a:pt x="112" y="210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" name="CustomShape 19"/>
            <p:cNvSpPr/>
            <p:nvPr/>
          </p:nvSpPr>
          <p:spPr>
            <a:xfrm>
              <a:off x="4116600" y="2426760"/>
              <a:ext cx="85320" cy="127440"/>
            </a:xfrm>
            <a:custGeom>
              <a:avLst/>
              <a:gdLst/>
              <a:ahLst/>
              <a:rect l="l" t="t" r="r" b="b"/>
              <a:pathLst>
                <a:path w="243" h="360">
                  <a:moveTo>
                    <a:pt x="239" y="316"/>
                  </a:moveTo>
                  <a:lnTo>
                    <a:pt x="51" y="316"/>
                  </a:lnTo>
                  <a:cubicBezTo>
                    <a:pt x="55" y="285"/>
                    <a:pt x="71" y="267"/>
                    <a:pt x="116" y="241"/>
                  </a:cubicBezTo>
                  <a:lnTo>
                    <a:pt x="166" y="213"/>
                  </a:lnTo>
                  <a:cubicBezTo>
                    <a:pt x="216" y="186"/>
                    <a:pt x="242" y="150"/>
                    <a:pt x="242" y="106"/>
                  </a:cubicBezTo>
                  <a:cubicBezTo>
                    <a:pt x="242" y="75"/>
                    <a:pt x="231" y="48"/>
                    <a:pt x="209" y="29"/>
                  </a:cubicBezTo>
                  <a:cubicBezTo>
                    <a:pt x="188" y="9"/>
                    <a:pt x="162" y="0"/>
                    <a:pt x="127" y="0"/>
                  </a:cubicBezTo>
                  <a:cubicBezTo>
                    <a:pt x="81" y="0"/>
                    <a:pt x="48" y="16"/>
                    <a:pt x="28" y="47"/>
                  </a:cubicBezTo>
                  <a:cubicBezTo>
                    <a:pt x="15" y="67"/>
                    <a:pt x="9" y="88"/>
                    <a:pt x="9" y="124"/>
                  </a:cubicBezTo>
                  <a:lnTo>
                    <a:pt x="54" y="124"/>
                  </a:lnTo>
                  <a:cubicBezTo>
                    <a:pt x="55" y="101"/>
                    <a:pt x="58" y="85"/>
                    <a:pt x="64" y="74"/>
                  </a:cubicBezTo>
                  <a:cubicBezTo>
                    <a:pt x="75" y="52"/>
                    <a:pt x="98" y="39"/>
                    <a:pt x="126" y="39"/>
                  </a:cubicBezTo>
                  <a:cubicBezTo>
                    <a:pt x="166" y="39"/>
                    <a:pt x="196" y="68"/>
                    <a:pt x="196" y="107"/>
                  </a:cubicBezTo>
                  <a:cubicBezTo>
                    <a:pt x="196" y="136"/>
                    <a:pt x="180" y="159"/>
                    <a:pt x="149" y="177"/>
                  </a:cubicBezTo>
                  <a:lnTo>
                    <a:pt x="101" y="203"/>
                  </a:lnTo>
                  <a:cubicBezTo>
                    <a:pt x="26" y="247"/>
                    <a:pt x="5" y="280"/>
                    <a:pt x="0" y="359"/>
                  </a:cubicBezTo>
                  <a:lnTo>
                    <a:pt x="239" y="359"/>
                  </a:lnTo>
                  <a:lnTo>
                    <a:pt x="239" y="316"/>
                  </a:ln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4" name="CustomShape 20"/>
            <p:cNvSpPr/>
            <p:nvPr/>
          </p:nvSpPr>
          <p:spPr>
            <a:xfrm>
              <a:off x="4213080" y="2458080"/>
              <a:ext cx="104040" cy="135000"/>
            </a:xfrm>
            <a:custGeom>
              <a:avLst/>
              <a:gdLst/>
              <a:ahLst/>
              <a:rect l="l" t="t" r="r" b="b"/>
              <a:pathLst>
                <a:path w="295" h="381">
                  <a:moveTo>
                    <a:pt x="0" y="380"/>
                  </a:moveTo>
                  <a:lnTo>
                    <a:pt x="43" y="380"/>
                  </a:lnTo>
                  <a:lnTo>
                    <a:pt x="74" y="239"/>
                  </a:lnTo>
                  <a:cubicBezTo>
                    <a:pt x="90" y="270"/>
                    <a:pt x="110" y="285"/>
                    <a:pt x="146" y="285"/>
                  </a:cubicBezTo>
                  <a:cubicBezTo>
                    <a:pt x="185" y="285"/>
                    <a:pt x="223" y="266"/>
                    <a:pt x="249" y="234"/>
                  </a:cubicBezTo>
                  <a:cubicBezTo>
                    <a:pt x="277" y="201"/>
                    <a:pt x="294" y="148"/>
                    <a:pt x="294" y="99"/>
                  </a:cubicBezTo>
                  <a:cubicBezTo>
                    <a:pt x="294" y="37"/>
                    <a:pt x="259" y="0"/>
                    <a:pt x="206" y="0"/>
                  </a:cubicBezTo>
                  <a:cubicBezTo>
                    <a:pt x="183" y="0"/>
                    <a:pt x="162" y="7"/>
                    <a:pt x="140" y="20"/>
                  </a:cubicBezTo>
                  <a:cubicBezTo>
                    <a:pt x="124" y="30"/>
                    <a:pt x="118" y="36"/>
                    <a:pt x="111" y="50"/>
                  </a:cubicBezTo>
                  <a:lnTo>
                    <a:pt x="121" y="7"/>
                  </a:lnTo>
                  <a:lnTo>
                    <a:pt x="79" y="7"/>
                  </a:lnTo>
                  <a:lnTo>
                    <a:pt x="0" y="380"/>
                  </a:lnTo>
                  <a:moveTo>
                    <a:pt x="189" y="39"/>
                  </a:moveTo>
                  <a:cubicBezTo>
                    <a:pt x="226" y="39"/>
                    <a:pt x="249" y="65"/>
                    <a:pt x="249" y="109"/>
                  </a:cubicBezTo>
                  <a:cubicBezTo>
                    <a:pt x="249" y="137"/>
                    <a:pt x="241" y="168"/>
                    <a:pt x="226" y="194"/>
                  </a:cubicBezTo>
                  <a:cubicBezTo>
                    <a:pt x="208" y="229"/>
                    <a:pt x="183" y="245"/>
                    <a:pt x="150" y="245"/>
                  </a:cubicBezTo>
                  <a:cubicBezTo>
                    <a:pt x="113" y="245"/>
                    <a:pt x="90" y="220"/>
                    <a:pt x="90" y="180"/>
                  </a:cubicBezTo>
                  <a:cubicBezTo>
                    <a:pt x="90" y="149"/>
                    <a:pt x="98" y="116"/>
                    <a:pt x="113" y="90"/>
                  </a:cubicBezTo>
                  <a:cubicBezTo>
                    <a:pt x="133" y="56"/>
                    <a:pt x="157" y="39"/>
                    <a:pt x="189" y="39"/>
                  </a:cubicBezTo>
                </a:path>
              </a:pathLst>
            </a:custGeom>
            <a:solidFill>
              <a:srgbClr val="000000"/>
            </a:solidFill>
            <a:ln w="1584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5" name="CustomShape 21"/>
          <p:cNvSpPr/>
          <p:nvPr/>
        </p:nvSpPr>
        <p:spPr>
          <a:xfrm>
            <a:off x="1213200" y="767520"/>
            <a:ext cx="392976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Size, Size-Distribution,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Electron / Nuclear Density Profile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6" name="CustomShape 22"/>
          <p:cNvSpPr/>
          <p:nvPr/>
        </p:nvSpPr>
        <p:spPr>
          <a:xfrm>
            <a:off x="457200" y="1859040"/>
            <a:ext cx="5392800" cy="74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Superball: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continuously transition sphere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→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cube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4"/>
          <a:stretch/>
        </p:blipFill>
        <p:spPr>
          <a:xfrm>
            <a:off x="6253920" y="3543840"/>
            <a:ext cx="2694960" cy="2283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Individual Nanoparticle Magnetism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8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160200" y="821880"/>
            <a:ext cx="889020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Field- &amp; Temperature-dependent VSM to study the macroscopic magnetization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81" name="" descr=""/>
          <p:cNvPicPr/>
          <p:nvPr/>
        </p:nvPicPr>
        <p:blipFill>
          <a:blip r:embed="rId1"/>
          <a:stretch/>
        </p:blipFill>
        <p:spPr>
          <a:xfrm>
            <a:off x="4802400" y="420516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182" name="" descr=""/>
          <p:cNvPicPr/>
          <p:nvPr/>
        </p:nvPicPr>
        <p:blipFill>
          <a:blip r:embed="rId2"/>
          <a:stretch/>
        </p:blipFill>
        <p:spPr>
          <a:xfrm>
            <a:off x="1431360" y="420336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183" name="" descr=""/>
          <p:cNvPicPr/>
          <p:nvPr/>
        </p:nvPicPr>
        <p:blipFill>
          <a:blip r:embed="rId3"/>
          <a:stretch/>
        </p:blipFill>
        <p:spPr>
          <a:xfrm>
            <a:off x="160200" y="136872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184" name="" descr=""/>
          <p:cNvPicPr/>
          <p:nvPr/>
        </p:nvPicPr>
        <p:blipFill>
          <a:blip r:embed="rId4"/>
          <a:stretch/>
        </p:blipFill>
        <p:spPr>
          <a:xfrm>
            <a:off x="3191760" y="1371600"/>
            <a:ext cx="2693520" cy="2282040"/>
          </a:xfrm>
          <a:prstGeom prst="rect">
            <a:avLst/>
          </a:prstGeom>
          <a:ln>
            <a:noFill/>
          </a:ln>
        </p:spPr>
      </p:pic>
      <p:pic>
        <p:nvPicPr>
          <p:cNvPr id="185" name="" descr=""/>
          <p:cNvPicPr/>
          <p:nvPr/>
        </p:nvPicPr>
        <p:blipFill>
          <a:blip r:embed="rId5"/>
          <a:stretch/>
        </p:blipFill>
        <p:spPr>
          <a:xfrm>
            <a:off x="6217920" y="1331640"/>
            <a:ext cx="2693520" cy="2282040"/>
          </a:xfrm>
          <a:prstGeom prst="rect">
            <a:avLst/>
          </a:prstGeom>
          <a:ln>
            <a:noFill/>
          </a:ln>
        </p:spPr>
      </p:pic>
      <p:sp>
        <p:nvSpPr>
          <p:cNvPr id="186" name="CustomShape 4"/>
          <p:cNvSpPr/>
          <p:nvPr/>
        </p:nvSpPr>
        <p:spPr>
          <a:xfrm>
            <a:off x="160200" y="3701880"/>
            <a:ext cx="889020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SANSPOL to determine the individual nanoparticle spin-density profile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685440" y="-94680"/>
            <a:ext cx="776628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a40000"/>
                </a:solidFill>
                <a:latin typeface="Calibri"/>
                <a:ea typeface="DejaVu Sans"/>
              </a:rPr>
              <a:t>Self-Assembly of Long-Range Ordered Monolayers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160200" y="6491160"/>
            <a:ext cx="4431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9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89" name="CustomShape 3"/>
          <p:cNvSpPr/>
          <p:nvPr/>
        </p:nvSpPr>
        <p:spPr>
          <a:xfrm>
            <a:off x="160200" y="821880"/>
            <a:ext cx="8524440" cy="401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440" indent="-335880">
              <a:lnSpc>
                <a:spcPct val="100000"/>
              </a:lnSpc>
              <a:buClr>
                <a:srgbClr val="2b586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2b586c"/>
                </a:solidFill>
                <a:latin typeface="Calibri"/>
                <a:ea typeface="DejaVu Sans"/>
              </a:rPr>
              <a:t>Monolayer Preparation by Drop Casting Organic Solvent + Co-Solvent Dispersion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90" name="" descr=""/>
          <p:cNvPicPr/>
          <p:nvPr/>
        </p:nvPicPr>
        <p:blipFill>
          <a:blip r:embed="rId1"/>
          <a:srcRect l="11331" t="0" r="0" b="0"/>
          <a:stretch/>
        </p:blipFill>
        <p:spPr>
          <a:xfrm>
            <a:off x="5837040" y="3837960"/>
            <a:ext cx="2387160" cy="2281680"/>
          </a:xfrm>
          <a:prstGeom prst="rect">
            <a:avLst/>
          </a:prstGeom>
          <a:ln>
            <a:noFill/>
          </a:ln>
        </p:spPr>
      </p:pic>
      <p:pic>
        <p:nvPicPr>
          <p:cNvPr id="191" name="" descr=""/>
          <p:cNvPicPr/>
          <p:nvPr/>
        </p:nvPicPr>
        <p:blipFill>
          <a:blip r:embed="rId2"/>
          <a:srcRect l="10503" t="0" r="0" b="0"/>
          <a:stretch/>
        </p:blipFill>
        <p:spPr>
          <a:xfrm>
            <a:off x="3436560" y="3837960"/>
            <a:ext cx="2409480" cy="2281680"/>
          </a:xfrm>
          <a:prstGeom prst="rect">
            <a:avLst/>
          </a:prstGeom>
          <a:ln>
            <a:noFill/>
          </a:ln>
        </p:spPr>
      </p:pic>
      <p:pic>
        <p:nvPicPr>
          <p:cNvPr id="192" name="" descr=""/>
          <p:cNvPicPr/>
          <p:nvPr/>
        </p:nvPicPr>
        <p:blipFill>
          <a:blip r:embed="rId3"/>
          <a:stretch/>
        </p:blipFill>
        <p:spPr>
          <a:xfrm>
            <a:off x="776520" y="3837960"/>
            <a:ext cx="2693160" cy="2281680"/>
          </a:xfrm>
          <a:prstGeom prst="rect">
            <a:avLst/>
          </a:prstGeom>
          <a:ln>
            <a:noFill/>
          </a:ln>
        </p:spPr>
      </p:pic>
      <p:pic>
        <p:nvPicPr>
          <p:cNvPr id="193" name="" descr=""/>
          <p:cNvPicPr/>
          <p:nvPr/>
        </p:nvPicPr>
        <p:blipFill>
          <a:blip r:embed="rId4"/>
          <a:stretch/>
        </p:blipFill>
        <p:spPr>
          <a:xfrm>
            <a:off x="6201360" y="1136160"/>
            <a:ext cx="2694960" cy="2283480"/>
          </a:xfrm>
          <a:prstGeom prst="rect">
            <a:avLst/>
          </a:prstGeom>
          <a:ln>
            <a:noFill/>
          </a:ln>
        </p:spPr>
      </p:pic>
      <p:pic>
        <p:nvPicPr>
          <p:cNvPr id="194" name="" descr=""/>
          <p:cNvPicPr/>
          <p:nvPr/>
        </p:nvPicPr>
        <p:blipFill>
          <a:blip r:embed="rId5"/>
          <a:stretch/>
        </p:blipFill>
        <p:spPr>
          <a:xfrm>
            <a:off x="457560" y="914400"/>
            <a:ext cx="5392440" cy="1140480"/>
          </a:xfrm>
          <a:prstGeom prst="rect">
            <a:avLst/>
          </a:prstGeom>
          <a:ln>
            <a:noFill/>
          </a:ln>
        </p:spPr>
      </p:pic>
      <p:sp>
        <p:nvSpPr>
          <p:cNvPr id="195" name="CustomShape 4"/>
          <p:cNvSpPr/>
          <p:nvPr/>
        </p:nvSpPr>
        <p:spPr>
          <a:xfrm>
            <a:off x="2745720" y="2093040"/>
            <a:ext cx="909720" cy="223920"/>
          </a:xfrm>
          <a:custGeom>
            <a:avLst/>
            <a:gdLst/>
            <a:ahLst/>
            <a:rect l="l" t="t" r="r" b="b"/>
            <a:pathLst>
              <a:path w="2542" h="637">
                <a:moveTo>
                  <a:pt x="0" y="159"/>
                </a:moveTo>
                <a:lnTo>
                  <a:pt x="1905" y="159"/>
                </a:lnTo>
                <a:lnTo>
                  <a:pt x="1905" y="0"/>
                </a:lnTo>
                <a:lnTo>
                  <a:pt x="2541" y="318"/>
                </a:lnTo>
                <a:lnTo>
                  <a:pt x="1905" y="636"/>
                </a:lnTo>
                <a:lnTo>
                  <a:pt x="1905" y="477"/>
                </a:lnTo>
                <a:lnTo>
                  <a:pt x="0" y="477"/>
                </a:lnTo>
                <a:lnTo>
                  <a:pt x="0" y="15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CustomShape 5"/>
          <p:cNvSpPr/>
          <p:nvPr/>
        </p:nvSpPr>
        <p:spPr>
          <a:xfrm>
            <a:off x="923760" y="2286000"/>
            <a:ext cx="457524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controlled evaporation-driven self-assembly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7" name="CustomShape 6"/>
          <p:cNvSpPr/>
          <p:nvPr/>
        </p:nvSpPr>
        <p:spPr>
          <a:xfrm>
            <a:off x="457200" y="3167280"/>
            <a:ext cx="813600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GISAXS study: variation of alkanes as solvent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CustomShape 7"/>
          <p:cNvSpPr/>
          <p:nvPr/>
        </p:nvSpPr>
        <p:spPr>
          <a:xfrm>
            <a:off x="1463040" y="3513600"/>
            <a:ext cx="667296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-pentane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-hexane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-heptane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1775</TotalTime>
  <Application>LibreOffice/6.0.7.3$Linux_X86_64 LibreOffice_project/00m0$Build-3</Application>
  <Words>2674</Words>
  <Paragraphs>791</Paragraphs>
  <Company>Universität zu Köln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2017-04-11T15:02:11Z</dcterms:created>
  <dc:creator>debora schiffer</dc:creator>
  <dc:description/>
  <dc:language>en-US</dc:language>
  <cp:lastModifiedBy>Dominique Dresen</cp:lastModifiedBy>
  <dcterms:modified xsi:type="dcterms:W3CDTF">2019-03-10T19:08:31Z</dcterms:modified>
  <cp:revision>144</cp:revision>
  <dc:subject/>
  <dc:title>PowerPoint-Präsentation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Universität zu Köln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Bildschirmpräsentation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47</vt:i4>
  </property>
  <property fmtid="{D5CDD505-2E9C-101B-9397-08002B2CF9AE}" pid="13" name="TexMathsIgnorePreamble">
    <vt:lpwstr>FALSE</vt:lpwstr>
  </property>
  <property fmtid="{D5CDD505-2E9C-101B-9397-08002B2CF9AE}" pid="14" name="TexMathsPreamble">
    <vt:lpwstr>% XeLaTex Compiler§§%\usepackage{fontspec}§%\usepackage{unicode-math}§%\usepackage[usenames]{color}§§\renewcommand{\familydefault}{\sfdefault}§\usepackage{textcomp}§\usepackage{siunitx}§§\usepackage{helvet}§\usepackage[italic]{mathastext}§\usepackage{isomath}§\usepackage[T1]{fontenc}§\usepackage[utf8]{inputenc}§§\usepackage{amsmath}§\usepackage{amssymb}§\usepackage{chemformula}§\usepackage{mhchem}§% Uncomment these lines for alternative fonts§%\setmainfont{FreeSerif}§%\setmathfont{FreeSerif}§§% Uncomment this line for sans-serif maths font§%\everymath{\mathsf{\xdef\mysf{\mathgroup\the\mathgroup\relax}}\mysf}§§§% Uncomment these lines for colored equations§% Be careful, background color breaks transparency!§%\definecolor{fgcolor}{RGB}{0,0,255}§%\definecolor{bgcolor}{RGB}{255,0,0}§%\pagecolor{bgcolor}\color{fgcolor}§</vt:lpwstr>
  </property>
</Properties>
</file>